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7" r:id="rId4"/>
    <p:sldId id="259" r:id="rId5"/>
    <p:sldId id="260" r:id="rId6"/>
    <p:sldId id="262" r:id="rId7"/>
    <p:sldId id="264" r:id="rId8"/>
    <p:sldId id="265" r:id="rId9"/>
    <p:sldId id="266" r:id="rId10"/>
    <p:sldId id="267" r:id="rId11"/>
    <p:sldId id="268" r:id="rId12"/>
    <p:sldId id="270" r:id="rId13"/>
    <p:sldId id="271" r:id="rId14"/>
    <p:sldId id="272" r:id="rId15"/>
    <p:sldId id="273" r:id="rId16"/>
    <p:sldId id="274"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FF811259-3557-49CF-9D5B-0CA04D3345B7}">
          <p14:sldIdLst>
            <p14:sldId id="256"/>
            <p14:sldId id="258"/>
            <p14:sldId id="257"/>
            <p14:sldId id="259"/>
            <p14:sldId id="260"/>
            <p14:sldId id="262"/>
            <p14:sldId id="264"/>
            <p14:sldId id="265"/>
            <p14:sldId id="266"/>
            <p14:sldId id="267"/>
            <p14:sldId id="268"/>
            <p14:sldId id="270"/>
            <p14:sldId id="271"/>
            <p14:sldId id="272"/>
            <p14:sldId id="273"/>
            <p14:sldId id="27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27" autoAdjust="0"/>
    <p:restoredTop sz="94660"/>
  </p:normalViewPr>
  <p:slideViewPr>
    <p:cSldViewPr snapToGrid="0">
      <p:cViewPr varScale="1">
        <p:scale>
          <a:sx n="105" d="100"/>
          <a:sy n="105" d="100"/>
        </p:scale>
        <p:origin x="126" y="13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4EA410-5DFD-7FEC-0321-79D2866EDA96}"/>
              </a:ext>
            </a:extLst>
          </p:cNvPr>
          <p:cNvSpPr/>
          <p:nvPr userDrawn="1"/>
        </p:nvSpPr>
        <p:spPr>
          <a:xfrm>
            <a:off x="0" y="0"/>
            <a:ext cx="9144000" cy="6858000"/>
          </a:xfrm>
          <a:prstGeom prst="rect">
            <a:avLst/>
          </a:prstGeom>
          <a:blipFill dpi="0" rotWithShape="1">
            <a:blip r:embed="rId2">
              <a:alphaModFix amt="2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E72D62A-3FAE-40F0-A402-5A365035AB56}" type="datetimeFigureOut">
              <a:rPr lang="en-SG" smtClean="0"/>
              <a:t>25/5/2023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08BB2463-C3CC-4659-8738-E643BF565BEA}" type="slidenum">
              <a:rPr lang="en-SG" smtClean="0"/>
              <a:t>‹#›</a:t>
            </a:fld>
            <a:endParaRPr lang="en-SG"/>
          </a:p>
        </p:txBody>
      </p:sp>
    </p:spTree>
    <p:extLst>
      <p:ext uri="{BB962C8B-B14F-4D97-AF65-F5344CB8AC3E}">
        <p14:creationId xmlns:p14="http://schemas.microsoft.com/office/powerpoint/2010/main" val="118457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72D62A-3FAE-40F0-A402-5A365035AB56}" type="datetimeFigureOut">
              <a:rPr lang="en-SG" smtClean="0"/>
              <a:t>25/5/2023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08BB2463-C3CC-4659-8738-E643BF565BEA}" type="slidenum">
              <a:rPr lang="en-SG" smtClean="0"/>
              <a:t>‹#›</a:t>
            </a:fld>
            <a:endParaRPr lang="en-SG"/>
          </a:p>
        </p:txBody>
      </p:sp>
    </p:spTree>
    <p:extLst>
      <p:ext uri="{BB962C8B-B14F-4D97-AF65-F5344CB8AC3E}">
        <p14:creationId xmlns:p14="http://schemas.microsoft.com/office/powerpoint/2010/main" val="3988886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72D62A-3FAE-40F0-A402-5A365035AB56}" type="datetimeFigureOut">
              <a:rPr lang="en-SG" smtClean="0"/>
              <a:t>25/5/2023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08BB2463-C3CC-4659-8738-E643BF565BEA}" type="slidenum">
              <a:rPr lang="en-SG" smtClean="0"/>
              <a:t>‹#›</a:t>
            </a:fld>
            <a:endParaRPr lang="en-SG"/>
          </a:p>
        </p:txBody>
      </p:sp>
    </p:spTree>
    <p:extLst>
      <p:ext uri="{BB962C8B-B14F-4D97-AF65-F5344CB8AC3E}">
        <p14:creationId xmlns:p14="http://schemas.microsoft.com/office/powerpoint/2010/main" val="3776594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72D62A-3FAE-40F0-A402-5A365035AB56}" type="datetimeFigureOut">
              <a:rPr lang="en-SG" smtClean="0"/>
              <a:t>25/5/2023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08BB2463-C3CC-4659-8738-E643BF565BEA}" type="slidenum">
              <a:rPr lang="en-SG" smtClean="0"/>
              <a:t>‹#›</a:t>
            </a:fld>
            <a:endParaRPr lang="en-SG"/>
          </a:p>
        </p:txBody>
      </p:sp>
      <p:sp>
        <p:nvSpPr>
          <p:cNvPr id="7" name="Rectangle 6">
            <a:extLst>
              <a:ext uri="{FF2B5EF4-FFF2-40B4-BE49-F238E27FC236}">
                <a16:creationId xmlns:a16="http://schemas.microsoft.com/office/drawing/2014/main" id="{F3CAB350-0C2E-B4A6-7C1E-046FD30BB5B6}"/>
              </a:ext>
            </a:extLst>
          </p:cNvPr>
          <p:cNvSpPr/>
          <p:nvPr userDrawn="1"/>
        </p:nvSpPr>
        <p:spPr>
          <a:xfrm>
            <a:off x="0" y="0"/>
            <a:ext cx="9144000" cy="6858000"/>
          </a:xfrm>
          <a:prstGeom prst="rect">
            <a:avLst/>
          </a:prstGeom>
          <a:blipFill dpi="0" rotWithShape="1">
            <a:blip r:embed="rId2">
              <a:alphaModFix amt="2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109275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72D62A-3FAE-40F0-A402-5A365035AB56}" type="datetimeFigureOut">
              <a:rPr lang="en-SG" smtClean="0"/>
              <a:t>25/5/2023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08BB2463-C3CC-4659-8738-E643BF565BEA}" type="slidenum">
              <a:rPr lang="en-SG" smtClean="0"/>
              <a:t>‹#›</a:t>
            </a:fld>
            <a:endParaRPr lang="en-SG"/>
          </a:p>
        </p:txBody>
      </p:sp>
      <p:sp>
        <p:nvSpPr>
          <p:cNvPr id="7" name="Rectangle 6">
            <a:extLst>
              <a:ext uri="{FF2B5EF4-FFF2-40B4-BE49-F238E27FC236}">
                <a16:creationId xmlns:a16="http://schemas.microsoft.com/office/drawing/2014/main" id="{8AB35F0E-DBD7-FAB4-922A-629D7288EB65}"/>
              </a:ext>
            </a:extLst>
          </p:cNvPr>
          <p:cNvSpPr/>
          <p:nvPr userDrawn="1"/>
        </p:nvSpPr>
        <p:spPr>
          <a:xfrm>
            <a:off x="0" y="0"/>
            <a:ext cx="9144000" cy="6858000"/>
          </a:xfrm>
          <a:prstGeom prst="rect">
            <a:avLst/>
          </a:prstGeom>
          <a:blipFill dpi="0" rotWithShape="1">
            <a:blip r:embed="rId2">
              <a:alphaModFix amt="2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999086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72D62A-3FAE-40F0-A402-5A365035AB56}" type="datetimeFigureOut">
              <a:rPr lang="en-SG" smtClean="0"/>
              <a:t>25/5/2023</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08BB2463-C3CC-4659-8738-E643BF565BEA}" type="slidenum">
              <a:rPr lang="en-SG" smtClean="0"/>
              <a:t>‹#›</a:t>
            </a:fld>
            <a:endParaRPr lang="en-SG"/>
          </a:p>
        </p:txBody>
      </p:sp>
      <p:sp>
        <p:nvSpPr>
          <p:cNvPr id="8" name="Rectangle 7">
            <a:extLst>
              <a:ext uri="{FF2B5EF4-FFF2-40B4-BE49-F238E27FC236}">
                <a16:creationId xmlns:a16="http://schemas.microsoft.com/office/drawing/2014/main" id="{50CBD8CD-5A31-1D12-D50B-03E45A93753B}"/>
              </a:ext>
            </a:extLst>
          </p:cNvPr>
          <p:cNvSpPr/>
          <p:nvPr userDrawn="1"/>
        </p:nvSpPr>
        <p:spPr>
          <a:xfrm>
            <a:off x="0" y="0"/>
            <a:ext cx="9144000" cy="6858000"/>
          </a:xfrm>
          <a:prstGeom prst="rect">
            <a:avLst/>
          </a:prstGeom>
          <a:blipFill dpi="0" rotWithShape="1">
            <a:blip r:embed="rId2">
              <a:alphaModFix amt="2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250732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E72D62A-3FAE-40F0-A402-5A365035AB56}" type="datetimeFigureOut">
              <a:rPr lang="en-SG" smtClean="0"/>
              <a:t>25/5/2023</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08BB2463-C3CC-4659-8738-E643BF565BEA}" type="slidenum">
              <a:rPr lang="en-SG" smtClean="0"/>
              <a:t>‹#›</a:t>
            </a:fld>
            <a:endParaRPr lang="en-SG"/>
          </a:p>
        </p:txBody>
      </p:sp>
      <p:sp>
        <p:nvSpPr>
          <p:cNvPr id="10" name="Rectangle 9">
            <a:extLst>
              <a:ext uri="{FF2B5EF4-FFF2-40B4-BE49-F238E27FC236}">
                <a16:creationId xmlns:a16="http://schemas.microsoft.com/office/drawing/2014/main" id="{2ADFE519-6417-FF6A-F2EF-D84EC04C11F7}"/>
              </a:ext>
            </a:extLst>
          </p:cNvPr>
          <p:cNvSpPr/>
          <p:nvPr userDrawn="1"/>
        </p:nvSpPr>
        <p:spPr>
          <a:xfrm>
            <a:off x="0" y="0"/>
            <a:ext cx="9144000" cy="6858000"/>
          </a:xfrm>
          <a:prstGeom prst="rect">
            <a:avLst/>
          </a:prstGeom>
          <a:blipFill dpi="0" rotWithShape="1">
            <a:blip r:embed="rId2">
              <a:alphaModFix amt="2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922991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E72D62A-3FAE-40F0-A402-5A365035AB56}" type="datetimeFigureOut">
              <a:rPr lang="en-SG" smtClean="0"/>
              <a:t>25/5/2023</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08BB2463-C3CC-4659-8738-E643BF565BEA}" type="slidenum">
              <a:rPr lang="en-SG" smtClean="0"/>
              <a:t>‹#›</a:t>
            </a:fld>
            <a:endParaRPr lang="en-SG"/>
          </a:p>
        </p:txBody>
      </p:sp>
      <p:sp>
        <p:nvSpPr>
          <p:cNvPr id="6" name="Rectangle 5">
            <a:extLst>
              <a:ext uri="{FF2B5EF4-FFF2-40B4-BE49-F238E27FC236}">
                <a16:creationId xmlns:a16="http://schemas.microsoft.com/office/drawing/2014/main" id="{AEF62B22-F7A4-8C0A-653C-E7BBD30E8B01}"/>
              </a:ext>
            </a:extLst>
          </p:cNvPr>
          <p:cNvSpPr/>
          <p:nvPr userDrawn="1"/>
        </p:nvSpPr>
        <p:spPr>
          <a:xfrm>
            <a:off x="0" y="0"/>
            <a:ext cx="9144000" cy="6858000"/>
          </a:xfrm>
          <a:prstGeom prst="rect">
            <a:avLst/>
          </a:prstGeom>
          <a:blipFill dpi="0" rotWithShape="1">
            <a:blip r:embed="rId2">
              <a:alphaModFix amt="2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685289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72D62A-3FAE-40F0-A402-5A365035AB56}" type="datetimeFigureOut">
              <a:rPr lang="en-SG" smtClean="0"/>
              <a:t>25/5/2023</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08BB2463-C3CC-4659-8738-E643BF565BEA}" type="slidenum">
              <a:rPr lang="en-SG" smtClean="0"/>
              <a:t>‹#›</a:t>
            </a:fld>
            <a:endParaRPr lang="en-SG"/>
          </a:p>
        </p:txBody>
      </p:sp>
      <p:sp>
        <p:nvSpPr>
          <p:cNvPr id="5" name="Rectangle 4">
            <a:extLst>
              <a:ext uri="{FF2B5EF4-FFF2-40B4-BE49-F238E27FC236}">
                <a16:creationId xmlns:a16="http://schemas.microsoft.com/office/drawing/2014/main" id="{00A1CE49-1849-57AC-EB43-B72420674CC3}"/>
              </a:ext>
            </a:extLst>
          </p:cNvPr>
          <p:cNvSpPr/>
          <p:nvPr userDrawn="1"/>
        </p:nvSpPr>
        <p:spPr>
          <a:xfrm>
            <a:off x="0" y="0"/>
            <a:ext cx="9144000" cy="6858000"/>
          </a:xfrm>
          <a:prstGeom prst="rect">
            <a:avLst/>
          </a:prstGeom>
          <a:blipFill dpi="0" rotWithShape="1">
            <a:blip r:embed="rId2">
              <a:alphaModFix amt="2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848657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72D62A-3FAE-40F0-A402-5A365035AB56}" type="datetimeFigureOut">
              <a:rPr lang="en-SG" smtClean="0"/>
              <a:t>25/5/2023</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08BB2463-C3CC-4659-8738-E643BF565BEA}" type="slidenum">
              <a:rPr lang="en-SG" smtClean="0"/>
              <a:t>‹#›</a:t>
            </a:fld>
            <a:endParaRPr lang="en-SG"/>
          </a:p>
        </p:txBody>
      </p:sp>
    </p:spTree>
    <p:extLst>
      <p:ext uri="{BB962C8B-B14F-4D97-AF65-F5344CB8AC3E}">
        <p14:creationId xmlns:p14="http://schemas.microsoft.com/office/powerpoint/2010/main" val="3210506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72D62A-3FAE-40F0-A402-5A365035AB56}" type="datetimeFigureOut">
              <a:rPr lang="en-SG" smtClean="0"/>
              <a:t>25/5/2023</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08BB2463-C3CC-4659-8738-E643BF565BEA}" type="slidenum">
              <a:rPr lang="en-SG" smtClean="0"/>
              <a:t>‹#›</a:t>
            </a:fld>
            <a:endParaRPr lang="en-SG"/>
          </a:p>
        </p:txBody>
      </p:sp>
    </p:spTree>
    <p:extLst>
      <p:ext uri="{BB962C8B-B14F-4D97-AF65-F5344CB8AC3E}">
        <p14:creationId xmlns:p14="http://schemas.microsoft.com/office/powerpoint/2010/main" val="814771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72D62A-3FAE-40F0-A402-5A365035AB56}" type="datetimeFigureOut">
              <a:rPr lang="en-SG" smtClean="0"/>
              <a:t>25/5/2023</a:t>
            </a:fld>
            <a:endParaRPr lang="en-SG"/>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BB2463-C3CC-4659-8738-E643BF565BEA}" type="slidenum">
              <a:rPr lang="en-SG" smtClean="0"/>
              <a:t>‹#›</a:t>
            </a:fld>
            <a:endParaRPr lang="en-SG"/>
          </a:p>
        </p:txBody>
      </p:sp>
    </p:spTree>
    <p:extLst>
      <p:ext uri="{BB962C8B-B14F-4D97-AF65-F5344CB8AC3E}">
        <p14:creationId xmlns:p14="http://schemas.microsoft.com/office/powerpoint/2010/main" val="35950081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E6F71-9116-C0BE-C02A-DE5A2D5C40A6}"/>
              </a:ext>
            </a:extLst>
          </p:cNvPr>
          <p:cNvSpPr>
            <a:spLocks noGrp="1"/>
          </p:cNvSpPr>
          <p:nvPr>
            <p:ph type="ctrTitle"/>
          </p:nvPr>
        </p:nvSpPr>
        <p:spPr>
          <a:xfrm>
            <a:off x="685800" y="2525651"/>
            <a:ext cx="7878778" cy="2387600"/>
          </a:xfrm>
        </p:spPr>
        <p:txBody>
          <a:bodyPr>
            <a:normAutofit/>
          </a:bodyPr>
          <a:lstStyle/>
          <a:p>
            <a:pPr algn="l"/>
            <a:r>
              <a:rPr lang="en-SG" sz="4400" dirty="0">
                <a:latin typeface="Segoe UI Semibold" panose="020B0702040204020203" pitchFamily="34" charset="0"/>
                <a:cs typeface="Segoe UI Semibold" panose="020B0702040204020203" pitchFamily="34" charset="0"/>
              </a:rPr>
              <a:t>Strategizing Racing Tactics for </a:t>
            </a:r>
            <a:br>
              <a:rPr lang="en-SG" sz="4400" dirty="0">
                <a:latin typeface="Segoe UI Semibold" panose="020B0702040204020203" pitchFamily="34" charset="0"/>
                <a:cs typeface="Segoe UI Semibold" panose="020B0702040204020203" pitchFamily="34" charset="0"/>
              </a:rPr>
            </a:br>
            <a:r>
              <a:rPr lang="en-SG" sz="4400" dirty="0">
                <a:latin typeface="Segoe UI Semibold" panose="020B0702040204020203" pitchFamily="34" charset="0"/>
                <a:cs typeface="Segoe UI Semibold" panose="020B0702040204020203" pitchFamily="34" charset="0"/>
              </a:rPr>
              <a:t>2023 Singapore Grand Prix</a:t>
            </a:r>
          </a:p>
        </p:txBody>
      </p:sp>
      <p:sp>
        <p:nvSpPr>
          <p:cNvPr id="10" name="Content Placeholder 2">
            <a:extLst>
              <a:ext uri="{FF2B5EF4-FFF2-40B4-BE49-F238E27FC236}">
                <a16:creationId xmlns:a16="http://schemas.microsoft.com/office/drawing/2014/main" id="{612FC8FB-73E0-1584-C08C-B09494A31194}"/>
              </a:ext>
            </a:extLst>
          </p:cNvPr>
          <p:cNvSpPr txBox="1">
            <a:spLocks/>
          </p:cNvSpPr>
          <p:nvPr/>
        </p:nvSpPr>
        <p:spPr>
          <a:xfrm>
            <a:off x="912137" y="5269114"/>
            <a:ext cx="7878778" cy="107080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SG" dirty="0">
                <a:latin typeface="Segoe UI" panose="020B0502040204020203" pitchFamily="34" charset="0"/>
                <a:cs typeface="Segoe UI" panose="020B0502040204020203" pitchFamily="34" charset="0"/>
              </a:rPr>
              <a:t>A preliminary study of the Singapore weather</a:t>
            </a:r>
          </a:p>
        </p:txBody>
      </p:sp>
    </p:spTree>
    <p:extLst>
      <p:ext uri="{BB962C8B-B14F-4D97-AF65-F5344CB8AC3E}">
        <p14:creationId xmlns:p14="http://schemas.microsoft.com/office/powerpoint/2010/main" val="8385008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0C4EF-7C5A-F961-3763-1B54C4EF3053}"/>
              </a:ext>
            </a:extLst>
          </p:cNvPr>
          <p:cNvSpPr>
            <a:spLocks noGrp="1"/>
          </p:cNvSpPr>
          <p:nvPr>
            <p:ph type="title"/>
          </p:nvPr>
        </p:nvSpPr>
        <p:spPr>
          <a:xfrm>
            <a:off x="628650" y="268006"/>
            <a:ext cx="7886700" cy="576706"/>
          </a:xfrm>
        </p:spPr>
        <p:txBody>
          <a:bodyPr>
            <a:normAutofit/>
          </a:bodyPr>
          <a:lstStyle/>
          <a:p>
            <a:r>
              <a:rPr lang="en-SG" sz="2800" dirty="0">
                <a:latin typeface="Segoe UI Semibold" panose="020B0702040204020203" pitchFamily="34" charset="0"/>
                <a:ea typeface="Segoe UI Black" panose="020B0A02040204020203" pitchFamily="34" charset="0"/>
                <a:cs typeface="Segoe UI Semibold" panose="020B0702040204020203" pitchFamily="34" charset="0"/>
              </a:rPr>
              <a:t>Weather Analysis : Primary Dataset</a:t>
            </a:r>
          </a:p>
        </p:txBody>
      </p:sp>
      <p:sp>
        <p:nvSpPr>
          <p:cNvPr id="3" name="Content Placeholder 2">
            <a:extLst>
              <a:ext uri="{FF2B5EF4-FFF2-40B4-BE49-F238E27FC236}">
                <a16:creationId xmlns:a16="http://schemas.microsoft.com/office/drawing/2014/main" id="{7E7B2B48-8811-5D1C-CCEF-4EB44FDF007D}"/>
              </a:ext>
            </a:extLst>
          </p:cNvPr>
          <p:cNvSpPr>
            <a:spLocks noGrp="1"/>
          </p:cNvSpPr>
          <p:nvPr>
            <p:ph idx="1"/>
          </p:nvPr>
        </p:nvSpPr>
        <p:spPr>
          <a:xfrm>
            <a:off x="740664" y="968314"/>
            <a:ext cx="8403336" cy="851343"/>
          </a:xfrm>
        </p:spPr>
        <p:txBody>
          <a:bodyPr>
            <a:normAutofit/>
          </a:bodyPr>
          <a:lstStyle/>
          <a:p>
            <a:pPr algn="just">
              <a:buFont typeface="Wingdings" panose="05000000000000000000" pitchFamily="2" charset="2"/>
              <a:buChar char="Ø"/>
            </a:pPr>
            <a:r>
              <a:rPr lang="en-SG" sz="1800" dirty="0">
                <a:latin typeface="Segoe UI" panose="020B0502040204020203" pitchFamily="34" charset="0"/>
                <a:cs typeface="Segoe UI" panose="020B0502040204020203" pitchFamily="34" charset="0"/>
              </a:rPr>
              <a:t>Distribution of “Monthly total rainfall”:</a:t>
            </a:r>
          </a:p>
          <a:p>
            <a:pPr marL="457200" lvl="1" indent="0">
              <a:buNone/>
            </a:pPr>
            <a:r>
              <a:rPr lang="en-SG" sz="1400" dirty="0">
                <a:latin typeface="Segoe UI" panose="020B0502040204020203" pitchFamily="34" charset="0"/>
                <a:cs typeface="Segoe UI" panose="020B0502040204020203" pitchFamily="34" charset="0"/>
              </a:rPr>
              <a:t>Histogram of “Monthly total rainfall”</a:t>
            </a:r>
            <a:br>
              <a:rPr lang="en-SG" sz="1400" dirty="0">
                <a:latin typeface="Segoe UI" panose="020B0502040204020203" pitchFamily="34" charset="0"/>
                <a:cs typeface="Segoe UI" panose="020B0502040204020203" pitchFamily="34" charset="0"/>
              </a:rPr>
            </a:br>
            <a:r>
              <a:rPr lang="en-SG" sz="1400" dirty="0">
                <a:latin typeface="Segoe UI" panose="020B0502040204020203" pitchFamily="34" charset="0"/>
                <a:cs typeface="Segoe UI" panose="020B0502040204020203" pitchFamily="34" charset="0"/>
              </a:rPr>
              <a:t> </a:t>
            </a:r>
          </a:p>
          <a:p>
            <a:pPr algn="just">
              <a:buFont typeface="Wingdings" panose="05000000000000000000" pitchFamily="2" charset="2"/>
              <a:buChar char="Ø"/>
            </a:pPr>
            <a:endParaRPr lang="en-SG" sz="1800" dirty="0">
              <a:latin typeface="Segoe UI" panose="020B0502040204020203" pitchFamily="34" charset="0"/>
              <a:cs typeface="Segoe UI" panose="020B0502040204020203" pitchFamily="34" charset="0"/>
            </a:endParaRPr>
          </a:p>
          <a:p>
            <a:pPr marL="0" indent="0">
              <a:buNone/>
            </a:pPr>
            <a:endParaRPr lang="en-SG" sz="1800" dirty="0">
              <a:latin typeface="Segoe UI" panose="020B0502040204020203" pitchFamily="34" charset="0"/>
              <a:cs typeface="Segoe UI" panose="020B0502040204020203" pitchFamily="34" charset="0"/>
            </a:endParaRPr>
          </a:p>
          <a:p>
            <a:pPr>
              <a:buFont typeface="Wingdings" panose="05000000000000000000" pitchFamily="2" charset="2"/>
              <a:buChar char="Ø"/>
            </a:pPr>
            <a:endParaRPr lang="en-SG" sz="1800" dirty="0">
              <a:latin typeface="Segoe UI" panose="020B0502040204020203" pitchFamily="34" charset="0"/>
              <a:cs typeface="Segoe UI" panose="020B0502040204020203" pitchFamily="34" charset="0"/>
            </a:endParaRPr>
          </a:p>
          <a:p>
            <a:pPr>
              <a:buFont typeface="Wingdings" panose="05000000000000000000" pitchFamily="2" charset="2"/>
              <a:buChar char="Ø"/>
            </a:pPr>
            <a:endParaRPr lang="en-SG" sz="2000" dirty="0">
              <a:latin typeface="Segoe UI" panose="020B0502040204020203" pitchFamily="34" charset="0"/>
              <a:cs typeface="Segoe UI" panose="020B0502040204020203" pitchFamily="34" charset="0"/>
            </a:endParaRPr>
          </a:p>
          <a:p>
            <a:pPr>
              <a:buFont typeface="Wingdings" panose="05000000000000000000" pitchFamily="2" charset="2"/>
              <a:buChar char="Ø"/>
            </a:pPr>
            <a:endParaRPr lang="en-SG" sz="2000" dirty="0">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45BFF5CD-C956-019B-BE81-72E2EF7E8D71}"/>
              </a:ext>
            </a:extLst>
          </p:cNvPr>
          <p:cNvPicPr>
            <a:picLocks noChangeAspect="1"/>
          </p:cNvPicPr>
          <p:nvPr/>
        </p:nvPicPr>
        <p:blipFill>
          <a:blip r:embed="rId2"/>
          <a:stretch>
            <a:fillRect/>
          </a:stretch>
        </p:blipFill>
        <p:spPr>
          <a:xfrm>
            <a:off x="1776412" y="1792224"/>
            <a:ext cx="5756575" cy="4462081"/>
          </a:xfrm>
          <a:prstGeom prst="rect">
            <a:avLst/>
          </a:prstGeom>
        </p:spPr>
      </p:pic>
      <p:pic>
        <p:nvPicPr>
          <p:cNvPr id="5" name="Picture 4">
            <a:extLst>
              <a:ext uri="{FF2B5EF4-FFF2-40B4-BE49-F238E27FC236}">
                <a16:creationId xmlns:a16="http://schemas.microsoft.com/office/drawing/2014/main" id="{AA43AF43-31BA-6744-2618-D700B17CBA1C}"/>
              </a:ext>
            </a:extLst>
          </p:cNvPr>
          <p:cNvPicPr>
            <a:picLocks noChangeAspect="1"/>
          </p:cNvPicPr>
          <p:nvPr/>
        </p:nvPicPr>
        <p:blipFill>
          <a:blip r:embed="rId3"/>
          <a:stretch>
            <a:fillRect/>
          </a:stretch>
        </p:blipFill>
        <p:spPr>
          <a:xfrm>
            <a:off x="1777056" y="1792223"/>
            <a:ext cx="5755931" cy="4462081"/>
          </a:xfrm>
          <a:prstGeom prst="rect">
            <a:avLst/>
          </a:prstGeom>
        </p:spPr>
      </p:pic>
      <p:pic>
        <p:nvPicPr>
          <p:cNvPr id="7" name="Picture 6">
            <a:extLst>
              <a:ext uri="{FF2B5EF4-FFF2-40B4-BE49-F238E27FC236}">
                <a16:creationId xmlns:a16="http://schemas.microsoft.com/office/drawing/2014/main" id="{6D724549-5553-66B7-630A-FA2D143D6752}"/>
              </a:ext>
            </a:extLst>
          </p:cNvPr>
          <p:cNvPicPr>
            <a:picLocks noChangeAspect="1"/>
          </p:cNvPicPr>
          <p:nvPr/>
        </p:nvPicPr>
        <p:blipFill>
          <a:blip r:embed="rId4"/>
          <a:stretch>
            <a:fillRect/>
          </a:stretch>
        </p:blipFill>
        <p:spPr>
          <a:xfrm>
            <a:off x="1776412" y="1785937"/>
            <a:ext cx="5755931" cy="4462081"/>
          </a:xfrm>
          <a:prstGeom prst="rect">
            <a:avLst/>
          </a:prstGeom>
        </p:spPr>
      </p:pic>
      <p:pic>
        <p:nvPicPr>
          <p:cNvPr id="8" name="Picture 7">
            <a:extLst>
              <a:ext uri="{FF2B5EF4-FFF2-40B4-BE49-F238E27FC236}">
                <a16:creationId xmlns:a16="http://schemas.microsoft.com/office/drawing/2014/main" id="{F2065B68-E2C2-0E88-9256-19E2C9A53EA7}"/>
              </a:ext>
            </a:extLst>
          </p:cNvPr>
          <p:cNvPicPr>
            <a:picLocks noChangeAspect="1"/>
          </p:cNvPicPr>
          <p:nvPr/>
        </p:nvPicPr>
        <p:blipFill>
          <a:blip r:embed="rId5"/>
          <a:stretch>
            <a:fillRect/>
          </a:stretch>
        </p:blipFill>
        <p:spPr>
          <a:xfrm>
            <a:off x="1776412" y="1779649"/>
            <a:ext cx="5755931" cy="4462081"/>
          </a:xfrm>
          <a:prstGeom prst="rect">
            <a:avLst/>
          </a:prstGeom>
        </p:spPr>
      </p:pic>
      <p:pic>
        <p:nvPicPr>
          <p:cNvPr id="9" name="Picture 8">
            <a:extLst>
              <a:ext uri="{FF2B5EF4-FFF2-40B4-BE49-F238E27FC236}">
                <a16:creationId xmlns:a16="http://schemas.microsoft.com/office/drawing/2014/main" id="{CA31765D-02E7-BEF9-761B-91E7EEF33C8C}"/>
              </a:ext>
            </a:extLst>
          </p:cNvPr>
          <p:cNvPicPr>
            <a:picLocks noChangeAspect="1"/>
          </p:cNvPicPr>
          <p:nvPr/>
        </p:nvPicPr>
        <p:blipFill>
          <a:blip r:embed="rId6"/>
          <a:stretch>
            <a:fillRect/>
          </a:stretch>
        </p:blipFill>
        <p:spPr>
          <a:xfrm>
            <a:off x="1790699" y="1773361"/>
            <a:ext cx="5741643" cy="4462081"/>
          </a:xfrm>
          <a:prstGeom prst="rect">
            <a:avLst/>
          </a:prstGeom>
        </p:spPr>
      </p:pic>
    </p:spTree>
    <p:extLst>
      <p:ext uri="{BB962C8B-B14F-4D97-AF65-F5344CB8AC3E}">
        <p14:creationId xmlns:p14="http://schemas.microsoft.com/office/powerpoint/2010/main" val="1570985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0C4EF-7C5A-F961-3763-1B54C4EF3053}"/>
              </a:ext>
            </a:extLst>
          </p:cNvPr>
          <p:cNvSpPr>
            <a:spLocks noGrp="1"/>
          </p:cNvSpPr>
          <p:nvPr>
            <p:ph type="title"/>
          </p:nvPr>
        </p:nvSpPr>
        <p:spPr>
          <a:xfrm>
            <a:off x="628650" y="268006"/>
            <a:ext cx="7886700" cy="576706"/>
          </a:xfrm>
        </p:spPr>
        <p:txBody>
          <a:bodyPr>
            <a:normAutofit/>
          </a:bodyPr>
          <a:lstStyle/>
          <a:p>
            <a:r>
              <a:rPr lang="en-SG" sz="2800" dirty="0">
                <a:latin typeface="Segoe UI Semibold" panose="020B0702040204020203" pitchFamily="34" charset="0"/>
                <a:ea typeface="Segoe UI Black" panose="020B0A02040204020203" pitchFamily="34" charset="0"/>
                <a:cs typeface="Segoe UI Semibold" panose="020B0702040204020203" pitchFamily="34" charset="0"/>
              </a:rPr>
              <a:t>Weather Analysis : Primary Dataset</a:t>
            </a:r>
          </a:p>
        </p:txBody>
      </p:sp>
      <p:sp>
        <p:nvSpPr>
          <p:cNvPr id="3" name="Content Placeholder 2">
            <a:extLst>
              <a:ext uri="{FF2B5EF4-FFF2-40B4-BE49-F238E27FC236}">
                <a16:creationId xmlns:a16="http://schemas.microsoft.com/office/drawing/2014/main" id="{7E7B2B48-8811-5D1C-CCEF-4EB44FDF007D}"/>
              </a:ext>
            </a:extLst>
          </p:cNvPr>
          <p:cNvSpPr>
            <a:spLocks noGrp="1"/>
          </p:cNvSpPr>
          <p:nvPr>
            <p:ph idx="1"/>
          </p:nvPr>
        </p:nvSpPr>
        <p:spPr>
          <a:xfrm>
            <a:off x="740664" y="968314"/>
            <a:ext cx="8403336" cy="851343"/>
          </a:xfrm>
        </p:spPr>
        <p:txBody>
          <a:bodyPr>
            <a:normAutofit/>
          </a:bodyPr>
          <a:lstStyle/>
          <a:p>
            <a:pPr algn="just">
              <a:buFont typeface="Wingdings" panose="05000000000000000000" pitchFamily="2" charset="2"/>
              <a:buChar char="Ø"/>
            </a:pPr>
            <a:r>
              <a:rPr lang="en-SG" sz="1800" dirty="0">
                <a:latin typeface="Segoe UI" panose="020B0502040204020203" pitchFamily="34" charset="0"/>
                <a:cs typeface="Segoe UI" panose="020B0502040204020203" pitchFamily="34" charset="0"/>
              </a:rPr>
              <a:t>Outliers check for “Maximum rainfall in a day”:</a:t>
            </a:r>
          </a:p>
          <a:p>
            <a:pPr marL="457200" lvl="1" indent="0">
              <a:buNone/>
            </a:pPr>
            <a:r>
              <a:rPr lang="en-SG" sz="1400" dirty="0">
                <a:latin typeface="Segoe UI" panose="020B0502040204020203" pitchFamily="34" charset="0"/>
                <a:cs typeface="Segoe UI" panose="020B0502040204020203" pitchFamily="34" charset="0"/>
              </a:rPr>
              <a:t>Boxplot of “Maximum rainfall in a day”</a:t>
            </a:r>
            <a:br>
              <a:rPr lang="en-SG" sz="1400" dirty="0">
                <a:latin typeface="Segoe UI" panose="020B0502040204020203" pitchFamily="34" charset="0"/>
                <a:cs typeface="Segoe UI" panose="020B0502040204020203" pitchFamily="34" charset="0"/>
              </a:rPr>
            </a:br>
            <a:r>
              <a:rPr lang="en-SG" sz="1400" dirty="0">
                <a:latin typeface="Segoe UI" panose="020B0502040204020203" pitchFamily="34" charset="0"/>
                <a:cs typeface="Segoe UI" panose="020B0502040204020203" pitchFamily="34" charset="0"/>
              </a:rPr>
              <a:t> </a:t>
            </a:r>
          </a:p>
          <a:p>
            <a:pPr algn="just">
              <a:buFont typeface="Wingdings" panose="05000000000000000000" pitchFamily="2" charset="2"/>
              <a:buChar char="Ø"/>
            </a:pPr>
            <a:endParaRPr lang="en-SG" sz="1800" dirty="0">
              <a:latin typeface="Segoe UI" panose="020B0502040204020203" pitchFamily="34" charset="0"/>
              <a:cs typeface="Segoe UI" panose="020B0502040204020203" pitchFamily="34" charset="0"/>
            </a:endParaRPr>
          </a:p>
          <a:p>
            <a:pPr marL="0" indent="0">
              <a:buNone/>
            </a:pPr>
            <a:endParaRPr lang="en-SG" sz="1800" dirty="0">
              <a:latin typeface="Segoe UI" panose="020B0502040204020203" pitchFamily="34" charset="0"/>
              <a:cs typeface="Segoe UI" panose="020B0502040204020203" pitchFamily="34" charset="0"/>
            </a:endParaRPr>
          </a:p>
          <a:p>
            <a:pPr>
              <a:buFont typeface="Wingdings" panose="05000000000000000000" pitchFamily="2" charset="2"/>
              <a:buChar char="Ø"/>
            </a:pPr>
            <a:endParaRPr lang="en-SG" sz="1800" dirty="0">
              <a:latin typeface="Segoe UI" panose="020B0502040204020203" pitchFamily="34" charset="0"/>
              <a:cs typeface="Segoe UI" panose="020B0502040204020203" pitchFamily="34" charset="0"/>
            </a:endParaRPr>
          </a:p>
          <a:p>
            <a:pPr>
              <a:buFont typeface="Wingdings" panose="05000000000000000000" pitchFamily="2" charset="2"/>
              <a:buChar char="Ø"/>
            </a:pPr>
            <a:endParaRPr lang="en-SG" sz="2000" dirty="0">
              <a:latin typeface="Segoe UI" panose="020B0502040204020203" pitchFamily="34" charset="0"/>
              <a:cs typeface="Segoe UI" panose="020B0502040204020203" pitchFamily="34" charset="0"/>
            </a:endParaRPr>
          </a:p>
          <a:p>
            <a:pPr>
              <a:buFont typeface="Wingdings" panose="05000000000000000000" pitchFamily="2" charset="2"/>
              <a:buChar char="Ø"/>
            </a:pPr>
            <a:endParaRPr lang="en-SG" sz="2000" dirty="0">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45BFF5CD-C956-019B-BE81-72E2EF7E8D71}"/>
              </a:ext>
            </a:extLst>
          </p:cNvPr>
          <p:cNvPicPr>
            <a:picLocks noChangeAspect="1"/>
          </p:cNvPicPr>
          <p:nvPr/>
        </p:nvPicPr>
        <p:blipFill>
          <a:blip r:embed="rId2"/>
          <a:stretch>
            <a:fillRect/>
          </a:stretch>
        </p:blipFill>
        <p:spPr>
          <a:xfrm>
            <a:off x="1776412" y="1792224"/>
            <a:ext cx="5756575" cy="4462081"/>
          </a:xfrm>
          <a:prstGeom prst="rect">
            <a:avLst/>
          </a:prstGeom>
        </p:spPr>
      </p:pic>
      <p:pic>
        <p:nvPicPr>
          <p:cNvPr id="12" name="Picture 11">
            <a:extLst>
              <a:ext uri="{FF2B5EF4-FFF2-40B4-BE49-F238E27FC236}">
                <a16:creationId xmlns:a16="http://schemas.microsoft.com/office/drawing/2014/main" id="{94841A9A-D330-579D-21F1-8DA9218C4BA2}"/>
              </a:ext>
            </a:extLst>
          </p:cNvPr>
          <p:cNvPicPr>
            <a:picLocks noChangeAspect="1"/>
          </p:cNvPicPr>
          <p:nvPr/>
        </p:nvPicPr>
        <p:blipFill>
          <a:blip r:embed="rId3"/>
          <a:stretch>
            <a:fillRect/>
          </a:stretch>
        </p:blipFill>
        <p:spPr>
          <a:xfrm>
            <a:off x="1776412" y="1792223"/>
            <a:ext cx="5756575" cy="4462081"/>
          </a:xfrm>
          <a:prstGeom prst="rect">
            <a:avLst/>
          </a:prstGeom>
        </p:spPr>
      </p:pic>
    </p:spTree>
    <p:extLst>
      <p:ext uri="{BB962C8B-B14F-4D97-AF65-F5344CB8AC3E}">
        <p14:creationId xmlns:p14="http://schemas.microsoft.com/office/powerpoint/2010/main" val="1172147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0C4EF-7C5A-F961-3763-1B54C4EF3053}"/>
              </a:ext>
            </a:extLst>
          </p:cNvPr>
          <p:cNvSpPr>
            <a:spLocks noGrp="1"/>
          </p:cNvSpPr>
          <p:nvPr>
            <p:ph type="title"/>
          </p:nvPr>
        </p:nvSpPr>
        <p:spPr>
          <a:xfrm>
            <a:off x="628650" y="268006"/>
            <a:ext cx="7886700" cy="576706"/>
          </a:xfrm>
        </p:spPr>
        <p:txBody>
          <a:bodyPr>
            <a:normAutofit/>
          </a:bodyPr>
          <a:lstStyle/>
          <a:p>
            <a:r>
              <a:rPr lang="en-SG" sz="2800" dirty="0">
                <a:latin typeface="Segoe UI Semibold" panose="020B0702040204020203" pitchFamily="34" charset="0"/>
                <a:ea typeface="Segoe UI Black" panose="020B0A02040204020203" pitchFamily="34" charset="0"/>
                <a:cs typeface="Segoe UI Semibold" panose="020B0702040204020203" pitchFamily="34" charset="0"/>
              </a:rPr>
              <a:t>Weather Analysis : Primary Dataset</a:t>
            </a:r>
          </a:p>
        </p:txBody>
      </p:sp>
      <p:sp>
        <p:nvSpPr>
          <p:cNvPr id="3" name="Content Placeholder 2">
            <a:extLst>
              <a:ext uri="{FF2B5EF4-FFF2-40B4-BE49-F238E27FC236}">
                <a16:creationId xmlns:a16="http://schemas.microsoft.com/office/drawing/2014/main" id="{7E7B2B48-8811-5D1C-CCEF-4EB44FDF007D}"/>
              </a:ext>
            </a:extLst>
          </p:cNvPr>
          <p:cNvSpPr>
            <a:spLocks noGrp="1"/>
          </p:cNvSpPr>
          <p:nvPr>
            <p:ph idx="1"/>
          </p:nvPr>
        </p:nvSpPr>
        <p:spPr>
          <a:xfrm>
            <a:off x="740664" y="968314"/>
            <a:ext cx="8403336" cy="851343"/>
          </a:xfrm>
        </p:spPr>
        <p:txBody>
          <a:bodyPr>
            <a:normAutofit/>
          </a:bodyPr>
          <a:lstStyle/>
          <a:p>
            <a:pPr algn="just">
              <a:buFont typeface="Wingdings" panose="05000000000000000000" pitchFamily="2" charset="2"/>
              <a:buChar char="Ø"/>
            </a:pPr>
            <a:r>
              <a:rPr lang="en-SG" sz="1800" dirty="0">
                <a:latin typeface="Segoe UI" panose="020B0502040204020203" pitchFamily="34" charset="0"/>
                <a:cs typeface="Segoe UI" panose="020B0502040204020203" pitchFamily="34" charset="0"/>
              </a:rPr>
              <a:t>Outliers check for “Monthly total rainfall”:</a:t>
            </a:r>
          </a:p>
          <a:p>
            <a:pPr marL="457200" lvl="1" indent="0">
              <a:buNone/>
            </a:pPr>
            <a:r>
              <a:rPr lang="en-SG" sz="1400" dirty="0">
                <a:latin typeface="Segoe UI" panose="020B0502040204020203" pitchFamily="34" charset="0"/>
                <a:cs typeface="Segoe UI" panose="020B0502040204020203" pitchFamily="34" charset="0"/>
              </a:rPr>
              <a:t>Boxplot of “Monthly total rainfall”</a:t>
            </a:r>
            <a:br>
              <a:rPr lang="en-SG" sz="1400" dirty="0">
                <a:latin typeface="Segoe UI" panose="020B0502040204020203" pitchFamily="34" charset="0"/>
                <a:cs typeface="Segoe UI" panose="020B0502040204020203" pitchFamily="34" charset="0"/>
              </a:rPr>
            </a:br>
            <a:r>
              <a:rPr lang="en-SG" sz="1400" dirty="0">
                <a:latin typeface="Segoe UI" panose="020B0502040204020203" pitchFamily="34" charset="0"/>
                <a:cs typeface="Segoe UI" panose="020B0502040204020203" pitchFamily="34" charset="0"/>
              </a:rPr>
              <a:t> </a:t>
            </a:r>
          </a:p>
          <a:p>
            <a:pPr algn="just">
              <a:buFont typeface="Wingdings" panose="05000000000000000000" pitchFamily="2" charset="2"/>
              <a:buChar char="Ø"/>
            </a:pPr>
            <a:endParaRPr lang="en-SG" sz="1800" dirty="0">
              <a:latin typeface="Segoe UI" panose="020B0502040204020203" pitchFamily="34" charset="0"/>
              <a:cs typeface="Segoe UI" panose="020B0502040204020203" pitchFamily="34" charset="0"/>
            </a:endParaRPr>
          </a:p>
          <a:p>
            <a:pPr marL="0" indent="0">
              <a:buNone/>
            </a:pPr>
            <a:endParaRPr lang="en-SG" sz="1800" dirty="0">
              <a:latin typeface="Segoe UI" panose="020B0502040204020203" pitchFamily="34" charset="0"/>
              <a:cs typeface="Segoe UI" panose="020B0502040204020203" pitchFamily="34" charset="0"/>
            </a:endParaRPr>
          </a:p>
          <a:p>
            <a:pPr>
              <a:buFont typeface="Wingdings" panose="05000000000000000000" pitchFamily="2" charset="2"/>
              <a:buChar char="Ø"/>
            </a:pPr>
            <a:endParaRPr lang="en-SG" sz="1800" dirty="0">
              <a:latin typeface="Segoe UI" panose="020B0502040204020203" pitchFamily="34" charset="0"/>
              <a:cs typeface="Segoe UI" panose="020B0502040204020203" pitchFamily="34" charset="0"/>
            </a:endParaRPr>
          </a:p>
          <a:p>
            <a:pPr>
              <a:buFont typeface="Wingdings" panose="05000000000000000000" pitchFamily="2" charset="2"/>
              <a:buChar char="Ø"/>
            </a:pPr>
            <a:endParaRPr lang="en-SG" sz="2000" dirty="0">
              <a:latin typeface="Segoe UI" panose="020B0502040204020203" pitchFamily="34" charset="0"/>
              <a:cs typeface="Segoe UI" panose="020B0502040204020203" pitchFamily="34" charset="0"/>
            </a:endParaRPr>
          </a:p>
          <a:p>
            <a:pPr>
              <a:buFont typeface="Wingdings" panose="05000000000000000000" pitchFamily="2" charset="2"/>
              <a:buChar char="Ø"/>
            </a:pPr>
            <a:endParaRPr lang="en-SG" sz="2000" dirty="0">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45BFF5CD-C956-019B-BE81-72E2EF7E8D71}"/>
              </a:ext>
            </a:extLst>
          </p:cNvPr>
          <p:cNvPicPr>
            <a:picLocks noChangeAspect="1"/>
          </p:cNvPicPr>
          <p:nvPr/>
        </p:nvPicPr>
        <p:blipFill>
          <a:blip r:embed="rId2"/>
          <a:stretch>
            <a:fillRect/>
          </a:stretch>
        </p:blipFill>
        <p:spPr>
          <a:xfrm>
            <a:off x="1776412" y="1792224"/>
            <a:ext cx="5756575" cy="4462081"/>
          </a:xfrm>
          <a:prstGeom prst="rect">
            <a:avLst/>
          </a:prstGeom>
        </p:spPr>
      </p:pic>
      <p:pic>
        <p:nvPicPr>
          <p:cNvPr id="12" name="Picture 11">
            <a:extLst>
              <a:ext uri="{FF2B5EF4-FFF2-40B4-BE49-F238E27FC236}">
                <a16:creationId xmlns:a16="http://schemas.microsoft.com/office/drawing/2014/main" id="{94841A9A-D330-579D-21F1-8DA9218C4BA2}"/>
              </a:ext>
            </a:extLst>
          </p:cNvPr>
          <p:cNvPicPr>
            <a:picLocks noChangeAspect="1"/>
          </p:cNvPicPr>
          <p:nvPr/>
        </p:nvPicPr>
        <p:blipFill>
          <a:blip r:embed="rId3"/>
          <a:stretch>
            <a:fillRect/>
          </a:stretch>
        </p:blipFill>
        <p:spPr>
          <a:xfrm>
            <a:off x="1776412" y="1792223"/>
            <a:ext cx="5756575" cy="4462081"/>
          </a:xfrm>
          <a:prstGeom prst="rect">
            <a:avLst/>
          </a:prstGeom>
        </p:spPr>
      </p:pic>
      <p:pic>
        <p:nvPicPr>
          <p:cNvPr id="5" name="Picture 4">
            <a:extLst>
              <a:ext uri="{FF2B5EF4-FFF2-40B4-BE49-F238E27FC236}">
                <a16:creationId xmlns:a16="http://schemas.microsoft.com/office/drawing/2014/main" id="{6715F43B-2D6B-E662-7CAF-CBC113D54617}"/>
              </a:ext>
            </a:extLst>
          </p:cNvPr>
          <p:cNvPicPr>
            <a:picLocks noChangeAspect="1"/>
          </p:cNvPicPr>
          <p:nvPr/>
        </p:nvPicPr>
        <p:blipFill>
          <a:blip r:embed="rId4"/>
          <a:stretch>
            <a:fillRect/>
          </a:stretch>
        </p:blipFill>
        <p:spPr>
          <a:xfrm>
            <a:off x="1776412" y="1792222"/>
            <a:ext cx="5756574" cy="4462081"/>
          </a:xfrm>
          <a:prstGeom prst="rect">
            <a:avLst/>
          </a:prstGeom>
        </p:spPr>
      </p:pic>
    </p:spTree>
    <p:extLst>
      <p:ext uri="{BB962C8B-B14F-4D97-AF65-F5344CB8AC3E}">
        <p14:creationId xmlns:p14="http://schemas.microsoft.com/office/powerpoint/2010/main" val="9214965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0C4EF-7C5A-F961-3763-1B54C4EF3053}"/>
              </a:ext>
            </a:extLst>
          </p:cNvPr>
          <p:cNvSpPr>
            <a:spLocks noGrp="1"/>
          </p:cNvSpPr>
          <p:nvPr>
            <p:ph type="title"/>
          </p:nvPr>
        </p:nvSpPr>
        <p:spPr>
          <a:xfrm>
            <a:off x="628650" y="268006"/>
            <a:ext cx="7886700" cy="576706"/>
          </a:xfrm>
        </p:spPr>
        <p:txBody>
          <a:bodyPr>
            <a:normAutofit/>
          </a:bodyPr>
          <a:lstStyle/>
          <a:p>
            <a:r>
              <a:rPr lang="en-SG" sz="2800" dirty="0">
                <a:latin typeface="Segoe UI Semibold" panose="020B0702040204020203" pitchFamily="34" charset="0"/>
                <a:ea typeface="Segoe UI Black" panose="020B0A02040204020203" pitchFamily="34" charset="0"/>
                <a:cs typeface="Segoe UI Semibold" panose="020B0702040204020203" pitchFamily="34" charset="0"/>
              </a:rPr>
              <a:t>Weather Analysis : Secondary Dataset</a:t>
            </a:r>
          </a:p>
        </p:txBody>
      </p:sp>
      <p:sp>
        <p:nvSpPr>
          <p:cNvPr id="3" name="Content Placeholder 2">
            <a:extLst>
              <a:ext uri="{FF2B5EF4-FFF2-40B4-BE49-F238E27FC236}">
                <a16:creationId xmlns:a16="http://schemas.microsoft.com/office/drawing/2014/main" id="{7E7B2B48-8811-5D1C-CCEF-4EB44FDF007D}"/>
              </a:ext>
            </a:extLst>
          </p:cNvPr>
          <p:cNvSpPr>
            <a:spLocks noGrp="1"/>
          </p:cNvSpPr>
          <p:nvPr>
            <p:ph idx="1"/>
          </p:nvPr>
        </p:nvSpPr>
        <p:spPr>
          <a:xfrm>
            <a:off x="740664" y="968314"/>
            <a:ext cx="8403336" cy="851343"/>
          </a:xfrm>
        </p:spPr>
        <p:txBody>
          <a:bodyPr>
            <a:normAutofit/>
          </a:bodyPr>
          <a:lstStyle/>
          <a:p>
            <a:pPr algn="just">
              <a:buFont typeface="Wingdings" panose="05000000000000000000" pitchFamily="2" charset="2"/>
              <a:buChar char="Ø"/>
            </a:pPr>
            <a:r>
              <a:rPr lang="en-SG" sz="1800" dirty="0">
                <a:latin typeface="Segoe UI" panose="020B0502040204020203" pitchFamily="34" charset="0"/>
                <a:cs typeface="Segoe UI" panose="020B0502040204020203" pitchFamily="34" charset="0"/>
              </a:rPr>
              <a:t>Rate of rain:</a:t>
            </a:r>
          </a:p>
          <a:p>
            <a:pPr marL="457200" lvl="1" indent="0">
              <a:buNone/>
            </a:pPr>
            <a:r>
              <a:rPr lang="en-SG" sz="1400" dirty="0">
                <a:latin typeface="Segoe UI" panose="020B0502040204020203" pitchFamily="34" charset="0"/>
                <a:cs typeface="Segoe UI" panose="020B0502040204020203" pitchFamily="34" charset="0"/>
              </a:rPr>
              <a:t>Bar chart of “Highest 60min Rainfall” over the past 10 years</a:t>
            </a:r>
            <a:br>
              <a:rPr lang="en-SG" sz="1400" dirty="0">
                <a:latin typeface="Segoe UI" panose="020B0502040204020203" pitchFamily="34" charset="0"/>
                <a:cs typeface="Segoe UI" panose="020B0502040204020203" pitchFamily="34" charset="0"/>
              </a:rPr>
            </a:br>
            <a:r>
              <a:rPr lang="en-SG" sz="1400" dirty="0">
                <a:latin typeface="Segoe UI" panose="020B0502040204020203" pitchFamily="34" charset="0"/>
                <a:cs typeface="Segoe UI" panose="020B0502040204020203" pitchFamily="34" charset="0"/>
              </a:rPr>
              <a:t> </a:t>
            </a:r>
          </a:p>
          <a:p>
            <a:pPr algn="just">
              <a:buFont typeface="Wingdings" panose="05000000000000000000" pitchFamily="2" charset="2"/>
              <a:buChar char="Ø"/>
            </a:pPr>
            <a:endParaRPr lang="en-SG" sz="1800" dirty="0">
              <a:latin typeface="Segoe UI" panose="020B0502040204020203" pitchFamily="34" charset="0"/>
              <a:cs typeface="Segoe UI" panose="020B0502040204020203" pitchFamily="34" charset="0"/>
            </a:endParaRPr>
          </a:p>
          <a:p>
            <a:pPr marL="0" indent="0">
              <a:buNone/>
            </a:pPr>
            <a:endParaRPr lang="en-SG" sz="1800" dirty="0">
              <a:latin typeface="Segoe UI" panose="020B0502040204020203" pitchFamily="34" charset="0"/>
              <a:cs typeface="Segoe UI" panose="020B0502040204020203" pitchFamily="34" charset="0"/>
            </a:endParaRPr>
          </a:p>
          <a:p>
            <a:pPr>
              <a:buFont typeface="Wingdings" panose="05000000000000000000" pitchFamily="2" charset="2"/>
              <a:buChar char="Ø"/>
            </a:pPr>
            <a:endParaRPr lang="en-SG" sz="1800" dirty="0">
              <a:latin typeface="Segoe UI" panose="020B0502040204020203" pitchFamily="34" charset="0"/>
              <a:cs typeface="Segoe UI" panose="020B0502040204020203" pitchFamily="34" charset="0"/>
            </a:endParaRPr>
          </a:p>
          <a:p>
            <a:pPr>
              <a:buFont typeface="Wingdings" panose="05000000000000000000" pitchFamily="2" charset="2"/>
              <a:buChar char="Ø"/>
            </a:pPr>
            <a:endParaRPr lang="en-SG" sz="2000" dirty="0">
              <a:latin typeface="Segoe UI" panose="020B0502040204020203" pitchFamily="34" charset="0"/>
              <a:cs typeface="Segoe UI" panose="020B0502040204020203" pitchFamily="34" charset="0"/>
            </a:endParaRPr>
          </a:p>
          <a:p>
            <a:pPr>
              <a:buFont typeface="Wingdings" panose="05000000000000000000" pitchFamily="2" charset="2"/>
              <a:buChar char="Ø"/>
            </a:pPr>
            <a:endParaRPr lang="en-SG" sz="2000" dirty="0">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45BFF5CD-C956-019B-BE81-72E2EF7E8D71}"/>
              </a:ext>
            </a:extLst>
          </p:cNvPr>
          <p:cNvPicPr>
            <a:picLocks noChangeAspect="1"/>
          </p:cNvPicPr>
          <p:nvPr/>
        </p:nvPicPr>
        <p:blipFill>
          <a:blip r:embed="rId2"/>
          <a:stretch>
            <a:fillRect/>
          </a:stretch>
        </p:blipFill>
        <p:spPr>
          <a:xfrm>
            <a:off x="1776412" y="1792224"/>
            <a:ext cx="5756575" cy="4462081"/>
          </a:xfrm>
          <a:prstGeom prst="rect">
            <a:avLst/>
          </a:prstGeom>
        </p:spPr>
      </p:pic>
      <p:pic>
        <p:nvPicPr>
          <p:cNvPr id="12" name="Picture 11">
            <a:extLst>
              <a:ext uri="{FF2B5EF4-FFF2-40B4-BE49-F238E27FC236}">
                <a16:creationId xmlns:a16="http://schemas.microsoft.com/office/drawing/2014/main" id="{94841A9A-D330-579D-21F1-8DA9218C4BA2}"/>
              </a:ext>
            </a:extLst>
          </p:cNvPr>
          <p:cNvPicPr>
            <a:picLocks noChangeAspect="1"/>
          </p:cNvPicPr>
          <p:nvPr/>
        </p:nvPicPr>
        <p:blipFill>
          <a:blip r:embed="rId3"/>
          <a:stretch>
            <a:fillRect/>
          </a:stretch>
        </p:blipFill>
        <p:spPr>
          <a:xfrm>
            <a:off x="1776412" y="1792223"/>
            <a:ext cx="5756575" cy="4462081"/>
          </a:xfrm>
          <a:prstGeom prst="rect">
            <a:avLst/>
          </a:prstGeom>
        </p:spPr>
      </p:pic>
      <p:pic>
        <p:nvPicPr>
          <p:cNvPr id="5" name="Picture 4">
            <a:extLst>
              <a:ext uri="{FF2B5EF4-FFF2-40B4-BE49-F238E27FC236}">
                <a16:creationId xmlns:a16="http://schemas.microsoft.com/office/drawing/2014/main" id="{6715F43B-2D6B-E662-7CAF-CBC113D54617}"/>
              </a:ext>
            </a:extLst>
          </p:cNvPr>
          <p:cNvPicPr>
            <a:picLocks noChangeAspect="1"/>
          </p:cNvPicPr>
          <p:nvPr/>
        </p:nvPicPr>
        <p:blipFill>
          <a:blip r:embed="rId4"/>
          <a:stretch>
            <a:fillRect/>
          </a:stretch>
        </p:blipFill>
        <p:spPr>
          <a:xfrm>
            <a:off x="1776412" y="1792222"/>
            <a:ext cx="5756574" cy="4462081"/>
          </a:xfrm>
          <a:prstGeom prst="rect">
            <a:avLst/>
          </a:prstGeom>
        </p:spPr>
      </p:pic>
      <p:pic>
        <p:nvPicPr>
          <p:cNvPr id="7" name="Picture 6">
            <a:extLst>
              <a:ext uri="{FF2B5EF4-FFF2-40B4-BE49-F238E27FC236}">
                <a16:creationId xmlns:a16="http://schemas.microsoft.com/office/drawing/2014/main" id="{1B950CB8-BF67-851C-35A2-2C3C971E9A3F}"/>
              </a:ext>
            </a:extLst>
          </p:cNvPr>
          <p:cNvPicPr>
            <a:picLocks noChangeAspect="1"/>
          </p:cNvPicPr>
          <p:nvPr/>
        </p:nvPicPr>
        <p:blipFill>
          <a:blip r:embed="rId5"/>
          <a:stretch>
            <a:fillRect/>
          </a:stretch>
        </p:blipFill>
        <p:spPr>
          <a:xfrm>
            <a:off x="1776411" y="1792221"/>
            <a:ext cx="5756574" cy="4462081"/>
          </a:xfrm>
          <a:prstGeom prst="rect">
            <a:avLst/>
          </a:prstGeom>
        </p:spPr>
      </p:pic>
    </p:spTree>
    <p:extLst>
      <p:ext uri="{BB962C8B-B14F-4D97-AF65-F5344CB8AC3E}">
        <p14:creationId xmlns:p14="http://schemas.microsoft.com/office/powerpoint/2010/main" val="3172361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0C4EF-7C5A-F961-3763-1B54C4EF3053}"/>
              </a:ext>
            </a:extLst>
          </p:cNvPr>
          <p:cNvSpPr>
            <a:spLocks noGrp="1"/>
          </p:cNvSpPr>
          <p:nvPr>
            <p:ph type="title"/>
          </p:nvPr>
        </p:nvSpPr>
        <p:spPr>
          <a:xfrm>
            <a:off x="628650" y="268006"/>
            <a:ext cx="7886700" cy="576706"/>
          </a:xfrm>
        </p:spPr>
        <p:txBody>
          <a:bodyPr>
            <a:normAutofit/>
          </a:bodyPr>
          <a:lstStyle/>
          <a:p>
            <a:r>
              <a:rPr lang="en-SG" sz="2800" dirty="0">
                <a:latin typeface="Segoe UI Semibold" panose="020B0702040204020203" pitchFamily="34" charset="0"/>
                <a:ea typeface="Segoe UI Black" panose="020B0A02040204020203" pitchFamily="34" charset="0"/>
                <a:cs typeface="Segoe UI Semibold" panose="020B0702040204020203" pitchFamily="34" charset="0"/>
              </a:rPr>
              <a:t>Weather Analysis : Secondary Dataset</a:t>
            </a:r>
          </a:p>
        </p:txBody>
      </p:sp>
      <p:sp>
        <p:nvSpPr>
          <p:cNvPr id="3" name="Content Placeholder 2">
            <a:extLst>
              <a:ext uri="{FF2B5EF4-FFF2-40B4-BE49-F238E27FC236}">
                <a16:creationId xmlns:a16="http://schemas.microsoft.com/office/drawing/2014/main" id="{7E7B2B48-8811-5D1C-CCEF-4EB44FDF007D}"/>
              </a:ext>
            </a:extLst>
          </p:cNvPr>
          <p:cNvSpPr>
            <a:spLocks noGrp="1"/>
          </p:cNvSpPr>
          <p:nvPr>
            <p:ph idx="1"/>
          </p:nvPr>
        </p:nvSpPr>
        <p:spPr>
          <a:xfrm>
            <a:off x="740664" y="968314"/>
            <a:ext cx="8403336" cy="851343"/>
          </a:xfrm>
        </p:spPr>
        <p:txBody>
          <a:bodyPr>
            <a:normAutofit/>
          </a:bodyPr>
          <a:lstStyle/>
          <a:p>
            <a:pPr algn="just">
              <a:buFont typeface="Wingdings" panose="05000000000000000000" pitchFamily="2" charset="2"/>
              <a:buChar char="Ø"/>
            </a:pPr>
            <a:r>
              <a:rPr lang="en-SG" sz="1800" dirty="0">
                <a:latin typeface="Segoe UI" panose="020B0502040204020203" pitchFamily="34" charset="0"/>
                <a:cs typeface="Segoe UI" panose="020B0502040204020203" pitchFamily="34" charset="0"/>
              </a:rPr>
              <a:t>Daily total rainfall:</a:t>
            </a:r>
          </a:p>
          <a:p>
            <a:pPr marL="457200" lvl="1" indent="0">
              <a:buNone/>
            </a:pPr>
            <a:r>
              <a:rPr lang="en-SG" sz="1400" dirty="0">
                <a:latin typeface="Segoe UI" panose="020B0502040204020203" pitchFamily="34" charset="0"/>
                <a:cs typeface="Segoe UI" panose="020B0502040204020203" pitchFamily="34" charset="0"/>
              </a:rPr>
              <a:t>Bar chart of “Daily Rainfall Total” over the past 10 years</a:t>
            </a:r>
            <a:br>
              <a:rPr lang="en-SG" sz="1400" dirty="0">
                <a:latin typeface="Segoe UI" panose="020B0502040204020203" pitchFamily="34" charset="0"/>
                <a:cs typeface="Segoe UI" panose="020B0502040204020203" pitchFamily="34" charset="0"/>
              </a:rPr>
            </a:br>
            <a:r>
              <a:rPr lang="en-SG" sz="1400" dirty="0">
                <a:latin typeface="Segoe UI" panose="020B0502040204020203" pitchFamily="34" charset="0"/>
                <a:cs typeface="Segoe UI" panose="020B0502040204020203" pitchFamily="34" charset="0"/>
              </a:rPr>
              <a:t> </a:t>
            </a:r>
          </a:p>
          <a:p>
            <a:pPr algn="just">
              <a:buFont typeface="Wingdings" panose="05000000000000000000" pitchFamily="2" charset="2"/>
              <a:buChar char="Ø"/>
            </a:pPr>
            <a:endParaRPr lang="en-SG" sz="1800" dirty="0">
              <a:latin typeface="Segoe UI" panose="020B0502040204020203" pitchFamily="34" charset="0"/>
              <a:cs typeface="Segoe UI" panose="020B0502040204020203" pitchFamily="34" charset="0"/>
            </a:endParaRPr>
          </a:p>
          <a:p>
            <a:pPr marL="0" indent="0">
              <a:buNone/>
            </a:pPr>
            <a:endParaRPr lang="en-SG" sz="1800" dirty="0">
              <a:latin typeface="Segoe UI" panose="020B0502040204020203" pitchFamily="34" charset="0"/>
              <a:cs typeface="Segoe UI" panose="020B0502040204020203" pitchFamily="34" charset="0"/>
            </a:endParaRPr>
          </a:p>
          <a:p>
            <a:pPr>
              <a:buFont typeface="Wingdings" panose="05000000000000000000" pitchFamily="2" charset="2"/>
              <a:buChar char="Ø"/>
            </a:pPr>
            <a:endParaRPr lang="en-SG" sz="1800" dirty="0">
              <a:latin typeface="Segoe UI" panose="020B0502040204020203" pitchFamily="34" charset="0"/>
              <a:cs typeface="Segoe UI" panose="020B0502040204020203" pitchFamily="34" charset="0"/>
            </a:endParaRPr>
          </a:p>
          <a:p>
            <a:pPr>
              <a:buFont typeface="Wingdings" panose="05000000000000000000" pitchFamily="2" charset="2"/>
              <a:buChar char="Ø"/>
            </a:pPr>
            <a:endParaRPr lang="en-SG" sz="2000" dirty="0">
              <a:latin typeface="Segoe UI" panose="020B0502040204020203" pitchFamily="34" charset="0"/>
              <a:cs typeface="Segoe UI" panose="020B0502040204020203" pitchFamily="34" charset="0"/>
            </a:endParaRPr>
          </a:p>
          <a:p>
            <a:pPr>
              <a:buFont typeface="Wingdings" panose="05000000000000000000" pitchFamily="2" charset="2"/>
              <a:buChar char="Ø"/>
            </a:pPr>
            <a:endParaRPr lang="en-SG" sz="2000" dirty="0">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45BFF5CD-C956-019B-BE81-72E2EF7E8D71}"/>
              </a:ext>
            </a:extLst>
          </p:cNvPr>
          <p:cNvPicPr>
            <a:picLocks noChangeAspect="1"/>
          </p:cNvPicPr>
          <p:nvPr/>
        </p:nvPicPr>
        <p:blipFill>
          <a:blip r:embed="rId2"/>
          <a:stretch>
            <a:fillRect/>
          </a:stretch>
        </p:blipFill>
        <p:spPr>
          <a:xfrm>
            <a:off x="1776412" y="1792224"/>
            <a:ext cx="5756575" cy="4462081"/>
          </a:xfrm>
          <a:prstGeom prst="rect">
            <a:avLst/>
          </a:prstGeom>
        </p:spPr>
      </p:pic>
      <p:pic>
        <p:nvPicPr>
          <p:cNvPr id="12" name="Picture 11">
            <a:extLst>
              <a:ext uri="{FF2B5EF4-FFF2-40B4-BE49-F238E27FC236}">
                <a16:creationId xmlns:a16="http://schemas.microsoft.com/office/drawing/2014/main" id="{94841A9A-D330-579D-21F1-8DA9218C4BA2}"/>
              </a:ext>
            </a:extLst>
          </p:cNvPr>
          <p:cNvPicPr>
            <a:picLocks noChangeAspect="1"/>
          </p:cNvPicPr>
          <p:nvPr/>
        </p:nvPicPr>
        <p:blipFill>
          <a:blip r:embed="rId3"/>
          <a:stretch>
            <a:fillRect/>
          </a:stretch>
        </p:blipFill>
        <p:spPr>
          <a:xfrm>
            <a:off x="1776412" y="1792223"/>
            <a:ext cx="5756575" cy="4462081"/>
          </a:xfrm>
          <a:prstGeom prst="rect">
            <a:avLst/>
          </a:prstGeom>
        </p:spPr>
      </p:pic>
      <p:pic>
        <p:nvPicPr>
          <p:cNvPr id="5" name="Picture 4">
            <a:extLst>
              <a:ext uri="{FF2B5EF4-FFF2-40B4-BE49-F238E27FC236}">
                <a16:creationId xmlns:a16="http://schemas.microsoft.com/office/drawing/2014/main" id="{6715F43B-2D6B-E662-7CAF-CBC113D54617}"/>
              </a:ext>
            </a:extLst>
          </p:cNvPr>
          <p:cNvPicPr>
            <a:picLocks noChangeAspect="1"/>
          </p:cNvPicPr>
          <p:nvPr/>
        </p:nvPicPr>
        <p:blipFill>
          <a:blip r:embed="rId4"/>
          <a:stretch>
            <a:fillRect/>
          </a:stretch>
        </p:blipFill>
        <p:spPr>
          <a:xfrm>
            <a:off x="1776412" y="1792222"/>
            <a:ext cx="5756574" cy="4462081"/>
          </a:xfrm>
          <a:prstGeom prst="rect">
            <a:avLst/>
          </a:prstGeom>
        </p:spPr>
      </p:pic>
      <p:pic>
        <p:nvPicPr>
          <p:cNvPr id="7" name="Picture 6">
            <a:extLst>
              <a:ext uri="{FF2B5EF4-FFF2-40B4-BE49-F238E27FC236}">
                <a16:creationId xmlns:a16="http://schemas.microsoft.com/office/drawing/2014/main" id="{1B950CB8-BF67-851C-35A2-2C3C971E9A3F}"/>
              </a:ext>
            </a:extLst>
          </p:cNvPr>
          <p:cNvPicPr>
            <a:picLocks noChangeAspect="1"/>
          </p:cNvPicPr>
          <p:nvPr/>
        </p:nvPicPr>
        <p:blipFill>
          <a:blip r:embed="rId5"/>
          <a:stretch>
            <a:fillRect/>
          </a:stretch>
        </p:blipFill>
        <p:spPr>
          <a:xfrm>
            <a:off x="1776411" y="1792221"/>
            <a:ext cx="5756574" cy="4462081"/>
          </a:xfrm>
          <a:prstGeom prst="rect">
            <a:avLst/>
          </a:prstGeom>
        </p:spPr>
      </p:pic>
      <p:pic>
        <p:nvPicPr>
          <p:cNvPr id="8" name="Picture 7">
            <a:extLst>
              <a:ext uri="{FF2B5EF4-FFF2-40B4-BE49-F238E27FC236}">
                <a16:creationId xmlns:a16="http://schemas.microsoft.com/office/drawing/2014/main" id="{6F4CA7AB-6777-556D-D3A0-74EB0869DC2D}"/>
              </a:ext>
            </a:extLst>
          </p:cNvPr>
          <p:cNvPicPr>
            <a:picLocks noChangeAspect="1"/>
          </p:cNvPicPr>
          <p:nvPr/>
        </p:nvPicPr>
        <p:blipFill>
          <a:blip r:embed="rId6"/>
          <a:stretch>
            <a:fillRect/>
          </a:stretch>
        </p:blipFill>
        <p:spPr>
          <a:xfrm>
            <a:off x="1776408" y="1789080"/>
            <a:ext cx="5756573" cy="4462081"/>
          </a:xfrm>
          <a:prstGeom prst="rect">
            <a:avLst/>
          </a:prstGeom>
        </p:spPr>
      </p:pic>
    </p:spTree>
    <p:extLst>
      <p:ext uri="{BB962C8B-B14F-4D97-AF65-F5344CB8AC3E}">
        <p14:creationId xmlns:p14="http://schemas.microsoft.com/office/powerpoint/2010/main" val="2012573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0C4EF-7C5A-F961-3763-1B54C4EF3053}"/>
              </a:ext>
            </a:extLst>
          </p:cNvPr>
          <p:cNvSpPr>
            <a:spLocks noGrp="1"/>
          </p:cNvSpPr>
          <p:nvPr>
            <p:ph type="title"/>
          </p:nvPr>
        </p:nvSpPr>
        <p:spPr/>
        <p:txBody>
          <a:bodyPr>
            <a:normAutofit/>
          </a:bodyPr>
          <a:lstStyle/>
          <a:p>
            <a:r>
              <a:rPr lang="en-SG" sz="3600" dirty="0">
                <a:latin typeface="Segoe UI Semibold" panose="020B0702040204020203" pitchFamily="34" charset="0"/>
                <a:ea typeface="Segoe UI Black" panose="020B0A02040204020203" pitchFamily="34" charset="0"/>
                <a:cs typeface="Segoe UI Semibold" panose="020B0702040204020203" pitchFamily="34" charset="0"/>
              </a:rPr>
              <a:t>Conclusion and Recommendation</a:t>
            </a:r>
          </a:p>
        </p:txBody>
      </p:sp>
      <p:sp>
        <p:nvSpPr>
          <p:cNvPr id="3" name="Content Placeholder 2">
            <a:extLst>
              <a:ext uri="{FF2B5EF4-FFF2-40B4-BE49-F238E27FC236}">
                <a16:creationId xmlns:a16="http://schemas.microsoft.com/office/drawing/2014/main" id="{7E7B2B48-8811-5D1C-CCEF-4EB44FDF007D}"/>
              </a:ext>
            </a:extLst>
          </p:cNvPr>
          <p:cNvSpPr>
            <a:spLocks noGrp="1"/>
          </p:cNvSpPr>
          <p:nvPr>
            <p:ph idx="1"/>
          </p:nvPr>
        </p:nvSpPr>
        <p:spPr>
          <a:xfrm>
            <a:off x="184000" y="1846137"/>
            <a:ext cx="8776000" cy="3548823"/>
          </a:xfrm>
        </p:spPr>
        <p:txBody>
          <a:bodyPr>
            <a:normAutofit/>
          </a:bodyPr>
          <a:lstStyle/>
          <a:p>
            <a:pPr algn="just">
              <a:buFont typeface="Wingdings" panose="05000000000000000000" pitchFamily="2" charset="2"/>
              <a:buChar char="Ø"/>
            </a:pPr>
            <a:r>
              <a:rPr lang="en-SG" sz="2000" dirty="0">
                <a:latin typeface="Segoe UI" panose="020B0502040204020203" pitchFamily="34" charset="0"/>
                <a:cs typeface="Segoe UI" panose="020B0502040204020203" pitchFamily="34" charset="0"/>
              </a:rPr>
              <a:t>There were a lot of outliers from the primary dataset, indicating extreme weather changes.</a:t>
            </a:r>
          </a:p>
          <a:p>
            <a:pPr marL="0" indent="0" algn="just">
              <a:buNone/>
            </a:pPr>
            <a:endParaRPr lang="en-SG" sz="2000" dirty="0">
              <a:latin typeface="Segoe UI" panose="020B0502040204020203" pitchFamily="34" charset="0"/>
              <a:cs typeface="Segoe UI" panose="020B0502040204020203" pitchFamily="34" charset="0"/>
            </a:endParaRPr>
          </a:p>
          <a:p>
            <a:pPr algn="just">
              <a:buFont typeface="Wingdings" panose="05000000000000000000" pitchFamily="2" charset="2"/>
              <a:buChar char="Ø"/>
            </a:pPr>
            <a:r>
              <a:rPr lang="en-SG" sz="2000" dirty="0">
                <a:latin typeface="Segoe UI" panose="020B0502040204020203" pitchFamily="34" charset="0"/>
                <a:cs typeface="Segoe UI" panose="020B0502040204020203" pitchFamily="34" charset="0"/>
              </a:rPr>
              <a:t>Recommended for F1 team to prepare for a intermediate / wet condition racing for the 2023 Singapore Grand Prix, with a high possibility of the race being delayed in the mid of the Grand Prix due to rain. </a:t>
            </a:r>
          </a:p>
          <a:p>
            <a:pPr algn="just">
              <a:buFont typeface="Wingdings" panose="05000000000000000000" pitchFamily="2" charset="2"/>
              <a:buChar char="Ø"/>
            </a:pPr>
            <a:endParaRPr lang="en-SG" sz="2000" dirty="0">
              <a:latin typeface="Segoe UI" panose="020B0502040204020203" pitchFamily="34" charset="0"/>
              <a:cs typeface="Segoe UI" panose="020B0502040204020203" pitchFamily="34" charset="0"/>
            </a:endParaRPr>
          </a:p>
          <a:p>
            <a:pPr algn="just">
              <a:buFont typeface="Wingdings" panose="05000000000000000000" pitchFamily="2" charset="2"/>
              <a:buChar char="Ø"/>
            </a:pPr>
            <a:r>
              <a:rPr lang="en-SG" sz="2000" dirty="0">
                <a:latin typeface="Segoe UI" panose="020B0502040204020203" pitchFamily="34" charset="0"/>
                <a:cs typeface="Segoe UI" panose="020B0502040204020203" pitchFamily="34" charset="0"/>
              </a:rPr>
              <a:t>The secondary data indicated rainfall that somewhat coincided with El Nino Southern Oscillation (ENSO) records over the years.</a:t>
            </a:r>
          </a:p>
          <a:p>
            <a:pPr>
              <a:buFont typeface="Wingdings" panose="05000000000000000000" pitchFamily="2" charset="2"/>
              <a:buChar char="Ø"/>
            </a:pPr>
            <a:endParaRPr lang="en-SG" sz="1800" dirty="0">
              <a:latin typeface="Segoe UI" panose="020B0502040204020203" pitchFamily="34" charset="0"/>
              <a:cs typeface="Segoe UI" panose="020B0502040204020203" pitchFamily="34" charset="0"/>
            </a:endParaRPr>
          </a:p>
          <a:p>
            <a:pPr>
              <a:buFont typeface="Wingdings" panose="05000000000000000000" pitchFamily="2" charset="2"/>
              <a:buChar char="Ø"/>
            </a:pPr>
            <a:endParaRPr lang="en-SG" sz="1800" dirty="0">
              <a:latin typeface="Segoe UI" panose="020B0502040204020203" pitchFamily="34" charset="0"/>
              <a:cs typeface="Segoe UI" panose="020B0502040204020203" pitchFamily="34" charset="0"/>
            </a:endParaRPr>
          </a:p>
          <a:p>
            <a:pPr>
              <a:buFont typeface="Wingdings" panose="05000000000000000000" pitchFamily="2" charset="2"/>
              <a:buChar char="Ø"/>
            </a:pPr>
            <a:endParaRPr lang="en-SG" sz="2000" dirty="0">
              <a:latin typeface="Segoe UI" panose="020B0502040204020203" pitchFamily="34" charset="0"/>
              <a:cs typeface="Segoe UI" panose="020B0502040204020203" pitchFamily="34" charset="0"/>
            </a:endParaRPr>
          </a:p>
          <a:p>
            <a:pPr>
              <a:buFont typeface="Wingdings" panose="05000000000000000000" pitchFamily="2" charset="2"/>
              <a:buChar char="Ø"/>
            </a:pPr>
            <a:endParaRPr lang="en-SG"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110614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0C4EF-7C5A-F961-3763-1B54C4EF3053}"/>
              </a:ext>
            </a:extLst>
          </p:cNvPr>
          <p:cNvSpPr>
            <a:spLocks noGrp="1"/>
          </p:cNvSpPr>
          <p:nvPr>
            <p:ph type="title"/>
          </p:nvPr>
        </p:nvSpPr>
        <p:spPr/>
        <p:txBody>
          <a:bodyPr>
            <a:normAutofit/>
          </a:bodyPr>
          <a:lstStyle/>
          <a:p>
            <a:r>
              <a:rPr lang="en-SG" sz="3600" dirty="0">
                <a:latin typeface="Segoe UI Semibold" panose="020B0702040204020203" pitchFamily="34" charset="0"/>
                <a:ea typeface="Segoe UI Black" panose="020B0A02040204020203" pitchFamily="34" charset="0"/>
                <a:cs typeface="Segoe UI Semibold" panose="020B0702040204020203" pitchFamily="34" charset="0"/>
              </a:rPr>
              <a:t>Key Limitations</a:t>
            </a:r>
          </a:p>
        </p:txBody>
      </p:sp>
      <p:sp>
        <p:nvSpPr>
          <p:cNvPr id="3" name="Content Placeholder 2">
            <a:extLst>
              <a:ext uri="{FF2B5EF4-FFF2-40B4-BE49-F238E27FC236}">
                <a16:creationId xmlns:a16="http://schemas.microsoft.com/office/drawing/2014/main" id="{7E7B2B48-8811-5D1C-CCEF-4EB44FDF007D}"/>
              </a:ext>
            </a:extLst>
          </p:cNvPr>
          <p:cNvSpPr>
            <a:spLocks noGrp="1"/>
          </p:cNvSpPr>
          <p:nvPr>
            <p:ph idx="1"/>
          </p:nvPr>
        </p:nvSpPr>
        <p:spPr>
          <a:xfrm>
            <a:off x="184000" y="1846137"/>
            <a:ext cx="8776000" cy="3548823"/>
          </a:xfrm>
        </p:spPr>
        <p:txBody>
          <a:bodyPr>
            <a:normAutofit/>
          </a:bodyPr>
          <a:lstStyle/>
          <a:p>
            <a:pPr algn="just">
              <a:buFont typeface="Wingdings" panose="05000000000000000000" pitchFamily="2" charset="2"/>
              <a:buChar char="Ø"/>
            </a:pPr>
            <a:r>
              <a:rPr lang="en-SG" sz="2000" dirty="0">
                <a:latin typeface="Segoe UI" panose="020B0502040204020203" pitchFamily="34" charset="0"/>
                <a:cs typeface="Segoe UI" panose="020B0502040204020203" pitchFamily="34" charset="0"/>
              </a:rPr>
              <a:t>Secondary data was only obtained up till 2010, with numerous missing entries in the early years</a:t>
            </a:r>
          </a:p>
          <a:p>
            <a:pPr marL="0" indent="0" algn="just">
              <a:buNone/>
            </a:pPr>
            <a:endParaRPr lang="en-SG" sz="2000" dirty="0">
              <a:latin typeface="Segoe UI" panose="020B0502040204020203" pitchFamily="34" charset="0"/>
              <a:cs typeface="Segoe UI" panose="020B0502040204020203" pitchFamily="34" charset="0"/>
            </a:endParaRPr>
          </a:p>
          <a:p>
            <a:pPr algn="just">
              <a:buFont typeface="Wingdings" panose="05000000000000000000" pitchFamily="2" charset="2"/>
              <a:buChar char="Ø"/>
            </a:pPr>
            <a:r>
              <a:rPr lang="en-SG" sz="2000" dirty="0">
                <a:latin typeface="Segoe UI" panose="020B0502040204020203" pitchFamily="34" charset="0"/>
                <a:cs typeface="Segoe UI" panose="020B0502040204020203" pitchFamily="34" charset="0"/>
              </a:rPr>
              <a:t>Due to time constraint, was not able to study into the El Nino Southern Oscillation (ENSO) year records to determine if there are more correlation that would help us to potentially predict the weather for the 2023 Singapore Grand Prix with a higher degree of certainty.</a:t>
            </a:r>
          </a:p>
          <a:p>
            <a:pPr algn="just">
              <a:buFont typeface="Wingdings" panose="05000000000000000000" pitchFamily="2" charset="2"/>
              <a:buChar char="Ø"/>
            </a:pPr>
            <a:endParaRPr lang="en-SG" sz="2000" dirty="0">
              <a:latin typeface="Segoe UI" panose="020B0502040204020203" pitchFamily="34" charset="0"/>
              <a:cs typeface="Segoe UI" panose="020B0502040204020203" pitchFamily="34" charset="0"/>
            </a:endParaRPr>
          </a:p>
          <a:p>
            <a:pPr algn="just">
              <a:buFont typeface="Wingdings" panose="05000000000000000000" pitchFamily="2" charset="2"/>
              <a:buChar char="Ø"/>
            </a:pPr>
            <a:r>
              <a:rPr lang="en-SG" sz="2000" dirty="0">
                <a:latin typeface="Segoe UI" panose="020B0502040204020203" pitchFamily="34" charset="0"/>
                <a:cs typeface="Segoe UI" panose="020B0502040204020203" pitchFamily="34" charset="0"/>
              </a:rPr>
              <a:t>Current analysis and recommendations are made under the assumption that the future will repeat similar trends from the past.</a:t>
            </a:r>
          </a:p>
          <a:p>
            <a:pPr>
              <a:buFont typeface="Wingdings" panose="05000000000000000000" pitchFamily="2" charset="2"/>
              <a:buChar char="Ø"/>
            </a:pPr>
            <a:endParaRPr lang="en-SG" sz="1800" dirty="0">
              <a:latin typeface="Segoe UI" panose="020B0502040204020203" pitchFamily="34" charset="0"/>
              <a:cs typeface="Segoe UI" panose="020B0502040204020203" pitchFamily="34" charset="0"/>
            </a:endParaRPr>
          </a:p>
          <a:p>
            <a:pPr>
              <a:buFont typeface="Wingdings" panose="05000000000000000000" pitchFamily="2" charset="2"/>
              <a:buChar char="Ø"/>
            </a:pPr>
            <a:endParaRPr lang="en-SG" sz="1800" dirty="0">
              <a:latin typeface="Segoe UI" panose="020B0502040204020203" pitchFamily="34" charset="0"/>
              <a:cs typeface="Segoe UI" panose="020B0502040204020203" pitchFamily="34" charset="0"/>
            </a:endParaRPr>
          </a:p>
          <a:p>
            <a:pPr>
              <a:buFont typeface="Wingdings" panose="05000000000000000000" pitchFamily="2" charset="2"/>
              <a:buChar char="Ø"/>
            </a:pPr>
            <a:endParaRPr lang="en-SG" sz="2000" dirty="0">
              <a:latin typeface="Segoe UI" panose="020B0502040204020203" pitchFamily="34" charset="0"/>
              <a:cs typeface="Segoe UI" panose="020B0502040204020203" pitchFamily="34" charset="0"/>
            </a:endParaRPr>
          </a:p>
          <a:p>
            <a:pPr>
              <a:buFont typeface="Wingdings" panose="05000000000000000000" pitchFamily="2" charset="2"/>
              <a:buChar char="Ø"/>
            </a:pPr>
            <a:endParaRPr lang="en-SG"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41761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0C4EF-7C5A-F961-3763-1B54C4EF3053}"/>
              </a:ext>
            </a:extLst>
          </p:cNvPr>
          <p:cNvSpPr>
            <a:spLocks noGrp="1"/>
          </p:cNvSpPr>
          <p:nvPr>
            <p:ph type="title"/>
          </p:nvPr>
        </p:nvSpPr>
        <p:spPr/>
        <p:txBody>
          <a:bodyPr>
            <a:normAutofit/>
          </a:bodyPr>
          <a:lstStyle/>
          <a:p>
            <a:r>
              <a:rPr lang="en-SG" sz="3600" dirty="0">
                <a:latin typeface="Segoe UI Semibold" panose="020B0702040204020203" pitchFamily="34" charset="0"/>
                <a:ea typeface="Segoe UI Black" panose="020B0A02040204020203" pitchFamily="34" charset="0"/>
                <a:cs typeface="Segoe UI Semibold" panose="020B0702040204020203" pitchFamily="34" charset="0"/>
              </a:rPr>
              <a:t>Problem Statement</a:t>
            </a:r>
          </a:p>
        </p:txBody>
      </p:sp>
      <p:sp>
        <p:nvSpPr>
          <p:cNvPr id="3" name="Content Placeholder 2">
            <a:extLst>
              <a:ext uri="{FF2B5EF4-FFF2-40B4-BE49-F238E27FC236}">
                <a16:creationId xmlns:a16="http://schemas.microsoft.com/office/drawing/2014/main" id="{7E7B2B48-8811-5D1C-CCEF-4EB44FDF007D}"/>
              </a:ext>
            </a:extLst>
          </p:cNvPr>
          <p:cNvSpPr>
            <a:spLocks noGrp="1"/>
          </p:cNvSpPr>
          <p:nvPr>
            <p:ph idx="1"/>
          </p:nvPr>
        </p:nvSpPr>
        <p:spPr>
          <a:xfrm>
            <a:off x="175977" y="1690689"/>
            <a:ext cx="3671746" cy="4610476"/>
          </a:xfrm>
        </p:spPr>
        <p:txBody>
          <a:bodyPr>
            <a:normAutofit/>
          </a:bodyPr>
          <a:lstStyle/>
          <a:p>
            <a:pPr algn="just">
              <a:buFont typeface="Wingdings" panose="05000000000000000000" pitchFamily="2" charset="2"/>
              <a:buChar char="Ø"/>
            </a:pPr>
            <a:r>
              <a:rPr lang="en-SG" sz="1800" dirty="0">
                <a:latin typeface="Segoe UI" panose="020B0502040204020203" pitchFamily="34" charset="0"/>
                <a:cs typeface="Segoe UI" panose="020B0502040204020203" pitchFamily="34" charset="0"/>
              </a:rPr>
              <a:t>The weather affects a F1 team in a multitude of ways during the strategizing process. </a:t>
            </a:r>
          </a:p>
          <a:p>
            <a:pPr algn="just">
              <a:buFont typeface="Wingdings" panose="05000000000000000000" pitchFamily="2" charset="2"/>
              <a:buChar char="Ø"/>
            </a:pPr>
            <a:endParaRPr lang="en-SG" sz="1800" dirty="0">
              <a:latin typeface="Segoe UI" panose="020B0502040204020203" pitchFamily="34" charset="0"/>
              <a:cs typeface="Segoe UI" panose="020B0502040204020203" pitchFamily="34" charset="0"/>
            </a:endParaRPr>
          </a:p>
          <a:p>
            <a:pPr algn="just">
              <a:buFont typeface="Wingdings" panose="05000000000000000000" pitchFamily="2" charset="2"/>
              <a:buChar char="Ø"/>
            </a:pPr>
            <a:r>
              <a:rPr lang="en-SG" sz="1800" dirty="0">
                <a:latin typeface="Segoe UI" panose="020B0502040204020203" pitchFamily="34" charset="0"/>
                <a:cs typeface="Segoe UI" panose="020B0502040204020203" pitchFamily="34" charset="0"/>
              </a:rPr>
              <a:t>Temperature of the track surface significantly affects the traction of the tires. Tire selection very crucial to the outcomes of the race.</a:t>
            </a:r>
          </a:p>
          <a:p>
            <a:pPr algn="just">
              <a:buFont typeface="Wingdings" panose="05000000000000000000" pitchFamily="2" charset="2"/>
              <a:buChar char="Ø"/>
            </a:pPr>
            <a:endParaRPr lang="en-SG" sz="1800" dirty="0">
              <a:latin typeface="Segoe UI" panose="020B0502040204020203" pitchFamily="34" charset="0"/>
              <a:cs typeface="Segoe UI" panose="020B0502040204020203" pitchFamily="34" charset="0"/>
            </a:endParaRPr>
          </a:p>
          <a:p>
            <a:pPr algn="just">
              <a:buFont typeface="Wingdings" panose="05000000000000000000" pitchFamily="2" charset="2"/>
              <a:buChar char="Ø"/>
            </a:pPr>
            <a:r>
              <a:rPr lang="en-SG" sz="1800" dirty="0">
                <a:latin typeface="Segoe UI" panose="020B0502040204020203" pitchFamily="34" charset="0"/>
                <a:cs typeface="Segoe UI" panose="020B0502040204020203" pitchFamily="34" charset="0"/>
              </a:rPr>
              <a:t>Weather plays a huge part in the tactical planning of F1 teams that would make a difference between dominating or getting dominated in the race.</a:t>
            </a:r>
          </a:p>
          <a:p>
            <a:pPr>
              <a:buFont typeface="Wingdings" panose="05000000000000000000" pitchFamily="2" charset="2"/>
              <a:buChar char="Ø"/>
            </a:pPr>
            <a:endParaRPr lang="en-SG" sz="1800" dirty="0">
              <a:latin typeface="Segoe UI" panose="020B0502040204020203" pitchFamily="34" charset="0"/>
              <a:cs typeface="Segoe UI" panose="020B0502040204020203" pitchFamily="34" charset="0"/>
            </a:endParaRPr>
          </a:p>
          <a:p>
            <a:pPr>
              <a:buFont typeface="Wingdings" panose="05000000000000000000" pitchFamily="2" charset="2"/>
              <a:buChar char="Ø"/>
            </a:pPr>
            <a:endParaRPr lang="en-SG" sz="1800" dirty="0">
              <a:latin typeface="Segoe UI" panose="020B0502040204020203" pitchFamily="34" charset="0"/>
              <a:cs typeface="Segoe UI" panose="020B0502040204020203" pitchFamily="34" charset="0"/>
            </a:endParaRPr>
          </a:p>
          <a:p>
            <a:pPr>
              <a:buFont typeface="Wingdings" panose="05000000000000000000" pitchFamily="2" charset="2"/>
              <a:buChar char="Ø"/>
            </a:pPr>
            <a:endParaRPr lang="en-SG" sz="2000" dirty="0">
              <a:latin typeface="Segoe UI" panose="020B0502040204020203" pitchFamily="34" charset="0"/>
              <a:cs typeface="Segoe UI" panose="020B0502040204020203" pitchFamily="34" charset="0"/>
            </a:endParaRPr>
          </a:p>
          <a:p>
            <a:pPr>
              <a:buFont typeface="Wingdings" panose="05000000000000000000" pitchFamily="2" charset="2"/>
              <a:buChar char="Ø"/>
            </a:pPr>
            <a:endParaRPr lang="en-SG" sz="2000"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BD7407AC-C701-D3AE-E737-E1151F0198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7482" y="2038161"/>
            <a:ext cx="4930541" cy="3288671"/>
          </a:xfrm>
          <a:prstGeom prst="rect">
            <a:avLst/>
          </a:prstGeom>
        </p:spPr>
      </p:pic>
    </p:spTree>
    <p:extLst>
      <p:ext uri="{BB962C8B-B14F-4D97-AF65-F5344CB8AC3E}">
        <p14:creationId xmlns:p14="http://schemas.microsoft.com/office/powerpoint/2010/main" val="1784770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0C4EF-7C5A-F961-3763-1B54C4EF3053}"/>
              </a:ext>
            </a:extLst>
          </p:cNvPr>
          <p:cNvSpPr>
            <a:spLocks noGrp="1"/>
          </p:cNvSpPr>
          <p:nvPr>
            <p:ph type="title"/>
          </p:nvPr>
        </p:nvSpPr>
        <p:spPr/>
        <p:txBody>
          <a:bodyPr>
            <a:normAutofit/>
          </a:bodyPr>
          <a:lstStyle/>
          <a:p>
            <a:r>
              <a:rPr lang="en-SG" sz="3600" dirty="0">
                <a:latin typeface="Segoe UI Semibold" panose="020B0702040204020203" pitchFamily="34" charset="0"/>
                <a:ea typeface="Segoe UI Black" panose="020B0A02040204020203" pitchFamily="34" charset="0"/>
                <a:cs typeface="Segoe UI Semibold" panose="020B0702040204020203" pitchFamily="34" charset="0"/>
              </a:rPr>
              <a:t>Project Objectives</a:t>
            </a:r>
          </a:p>
        </p:txBody>
      </p:sp>
      <p:sp>
        <p:nvSpPr>
          <p:cNvPr id="6" name="Oval 5">
            <a:extLst>
              <a:ext uri="{FF2B5EF4-FFF2-40B4-BE49-F238E27FC236}">
                <a16:creationId xmlns:a16="http://schemas.microsoft.com/office/drawing/2014/main" id="{9BF245E6-14D8-FDD7-60D3-FE6D44F86069}"/>
              </a:ext>
            </a:extLst>
          </p:cNvPr>
          <p:cNvSpPr/>
          <p:nvPr/>
        </p:nvSpPr>
        <p:spPr>
          <a:xfrm>
            <a:off x="304517" y="1510796"/>
            <a:ext cx="2960483" cy="2100404"/>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dirty="0">
                <a:solidFill>
                  <a:schemeClr val="tx1"/>
                </a:solidFill>
                <a:latin typeface="Segoe UI" panose="020B0502040204020203" pitchFamily="34" charset="0"/>
                <a:cs typeface="Segoe UI" panose="020B0502040204020203" pitchFamily="34" charset="0"/>
              </a:rPr>
              <a:t>Data Visualization</a:t>
            </a:r>
          </a:p>
        </p:txBody>
      </p:sp>
      <p:sp>
        <p:nvSpPr>
          <p:cNvPr id="11" name="Oval 10">
            <a:extLst>
              <a:ext uri="{FF2B5EF4-FFF2-40B4-BE49-F238E27FC236}">
                <a16:creationId xmlns:a16="http://schemas.microsoft.com/office/drawing/2014/main" id="{3892CAFA-93E2-AE85-E83A-9A46CBB48DA4}"/>
              </a:ext>
            </a:extLst>
          </p:cNvPr>
          <p:cNvSpPr/>
          <p:nvPr/>
        </p:nvSpPr>
        <p:spPr>
          <a:xfrm>
            <a:off x="6018008" y="2714530"/>
            <a:ext cx="2960483" cy="2100404"/>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Segoe UI" panose="020B0502040204020203" pitchFamily="34" charset="0"/>
                <a:cs typeface="Segoe UI" panose="020B0502040204020203" pitchFamily="34" charset="0"/>
              </a:rPr>
              <a:t>Identifying trends in the data and analyse</a:t>
            </a:r>
          </a:p>
        </p:txBody>
      </p:sp>
      <p:sp>
        <p:nvSpPr>
          <p:cNvPr id="14" name="Oval 13">
            <a:extLst>
              <a:ext uri="{FF2B5EF4-FFF2-40B4-BE49-F238E27FC236}">
                <a16:creationId xmlns:a16="http://schemas.microsoft.com/office/drawing/2014/main" id="{FB0D0C2E-C072-114B-419A-92CDB4BE836D}"/>
              </a:ext>
            </a:extLst>
          </p:cNvPr>
          <p:cNvSpPr/>
          <p:nvPr/>
        </p:nvSpPr>
        <p:spPr>
          <a:xfrm>
            <a:off x="304517" y="4560638"/>
            <a:ext cx="2960483" cy="2100404"/>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Making recommendation based on the analysis</a:t>
            </a:r>
          </a:p>
        </p:txBody>
      </p:sp>
      <p:cxnSp>
        <p:nvCxnSpPr>
          <p:cNvPr id="20" name="Connector: Elbow 19">
            <a:extLst>
              <a:ext uri="{FF2B5EF4-FFF2-40B4-BE49-F238E27FC236}">
                <a16:creationId xmlns:a16="http://schemas.microsoft.com/office/drawing/2014/main" id="{85AB65CC-4771-2832-694C-F9507F942705}"/>
              </a:ext>
            </a:extLst>
          </p:cNvPr>
          <p:cNvCxnSpPr>
            <a:cxnSpLocks/>
          </p:cNvCxnSpPr>
          <p:nvPr/>
        </p:nvCxnSpPr>
        <p:spPr>
          <a:xfrm>
            <a:off x="3404103" y="2664006"/>
            <a:ext cx="2474899" cy="1100726"/>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266E4623-4553-0473-3D66-5A92FFF16A8A}"/>
              </a:ext>
            </a:extLst>
          </p:cNvPr>
          <p:cNvCxnSpPr>
            <a:cxnSpLocks/>
          </p:cNvCxnSpPr>
          <p:nvPr/>
        </p:nvCxnSpPr>
        <p:spPr>
          <a:xfrm rot="10800000" flipV="1">
            <a:off x="3494640" y="4345663"/>
            <a:ext cx="2384363" cy="1265176"/>
          </a:xfrm>
          <a:prstGeom prst="curvedConnector3">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0619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0C4EF-7C5A-F961-3763-1B54C4EF3053}"/>
              </a:ext>
            </a:extLst>
          </p:cNvPr>
          <p:cNvSpPr>
            <a:spLocks noGrp="1"/>
          </p:cNvSpPr>
          <p:nvPr>
            <p:ph type="title"/>
          </p:nvPr>
        </p:nvSpPr>
        <p:spPr>
          <a:xfrm>
            <a:off x="628650" y="0"/>
            <a:ext cx="7886700" cy="1325563"/>
          </a:xfrm>
        </p:spPr>
        <p:txBody>
          <a:bodyPr>
            <a:normAutofit/>
          </a:bodyPr>
          <a:lstStyle/>
          <a:p>
            <a:r>
              <a:rPr lang="en-SG" sz="3600" dirty="0">
                <a:latin typeface="Segoe UI Semibold" panose="020B0702040204020203" pitchFamily="34" charset="0"/>
                <a:ea typeface="Segoe UI Black" panose="020B0A02040204020203" pitchFamily="34" charset="0"/>
                <a:cs typeface="Segoe UI Semibold" panose="020B0702040204020203" pitchFamily="34" charset="0"/>
              </a:rPr>
              <a:t>Background</a:t>
            </a:r>
          </a:p>
        </p:txBody>
      </p:sp>
      <p:sp>
        <p:nvSpPr>
          <p:cNvPr id="3" name="Content Placeholder 2">
            <a:extLst>
              <a:ext uri="{FF2B5EF4-FFF2-40B4-BE49-F238E27FC236}">
                <a16:creationId xmlns:a16="http://schemas.microsoft.com/office/drawing/2014/main" id="{7E7B2B48-8811-5D1C-CCEF-4EB44FDF007D}"/>
              </a:ext>
            </a:extLst>
          </p:cNvPr>
          <p:cNvSpPr>
            <a:spLocks noGrp="1"/>
          </p:cNvSpPr>
          <p:nvPr>
            <p:ph idx="1"/>
          </p:nvPr>
        </p:nvSpPr>
        <p:spPr>
          <a:xfrm>
            <a:off x="628650" y="1432132"/>
            <a:ext cx="4791659" cy="1556671"/>
          </a:xfrm>
        </p:spPr>
        <p:txBody>
          <a:bodyPr>
            <a:normAutofit/>
          </a:bodyPr>
          <a:lstStyle/>
          <a:p>
            <a:pPr marL="0" indent="0">
              <a:buNone/>
            </a:pPr>
            <a:r>
              <a:rPr lang="en-SG" sz="1800" dirty="0">
                <a:latin typeface="Segoe UI" panose="020B0502040204020203" pitchFamily="34" charset="0"/>
                <a:cs typeface="Segoe UI" panose="020B0502040204020203" pitchFamily="34" charset="0"/>
              </a:rPr>
              <a:t>3 different types of tires: </a:t>
            </a:r>
          </a:p>
          <a:p>
            <a:r>
              <a:rPr lang="en-SG" sz="1600" dirty="0">
                <a:latin typeface="Segoe UI" panose="020B0502040204020203" pitchFamily="34" charset="0"/>
                <a:cs typeface="Segoe UI" panose="020B0502040204020203" pitchFamily="34" charset="0"/>
              </a:rPr>
              <a:t>Wet</a:t>
            </a:r>
          </a:p>
          <a:p>
            <a:r>
              <a:rPr lang="en-SG" sz="1600" dirty="0">
                <a:latin typeface="Segoe UI" panose="020B0502040204020203" pitchFamily="34" charset="0"/>
                <a:cs typeface="Segoe UI" panose="020B0502040204020203" pitchFamily="34" charset="0"/>
              </a:rPr>
              <a:t>Intermediate</a:t>
            </a:r>
          </a:p>
          <a:p>
            <a:r>
              <a:rPr lang="en-SG" sz="1600" dirty="0">
                <a:latin typeface="Segoe UI" panose="020B0502040204020203" pitchFamily="34" charset="0"/>
                <a:cs typeface="Segoe UI" panose="020B0502040204020203" pitchFamily="34" charset="0"/>
              </a:rPr>
              <a:t>Slicks : Soft, Med, Hard</a:t>
            </a:r>
            <a:endParaRPr lang="en-SG" sz="1200" dirty="0">
              <a:latin typeface="Segoe UI" panose="020B0502040204020203" pitchFamily="34" charset="0"/>
              <a:cs typeface="Segoe UI" panose="020B0502040204020203" pitchFamily="34" charset="0"/>
            </a:endParaRPr>
          </a:p>
          <a:p>
            <a:endParaRPr lang="en-SG" sz="1800" dirty="0">
              <a:latin typeface="Segoe UI" panose="020B0502040204020203" pitchFamily="34" charset="0"/>
              <a:cs typeface="Segoe UI" panose="020B0502040204020203" pitchFamily="34" charset="0"/>
            </a:endParaRPr>
          </a:p>
          <a:p>
            <a:pPr>
              <a:buFont typeface="Wingdings" panose="05000000000000000000" pitchFamily="2" charset="2"/>
              <a:buChar char="Ø"/>
            </a:pPr>
            <a:endParaRPr lang="en-SG" sz="2000" dirty="0">
              <a:latin typeface="Segoe UI" panose="020B0502040204020203" pitchFamily="34" charset="0"/>
              <a:cs typeface="Segoe UI" panose="020B0502040204020203" pitchFamily="34" charset="0"/>
            </a:endParaRPr>
          </a:p>
          <a:p>
            <a:pPr>
              <a:buFont typeface="Wingdings" panose="05000000000000000000" pitchFamily="2" charset="2"/>
              <a:buChar char="Ø"/>
            </a:pPr>
            <a:endParaRPr lang="en-SG" sz="2000" dirty="0">
              <a:latin typeface="Segoe UI" panose="020B0502040204020203" pitchFamily="34" charset="0"/>
              <a:cs typeface="Segoe UI" panose="020B0502040204020203" pitchFamily="34" charset="0"/>
            </a:endParaRPr>
          </a:p>
        </p:txBody>
      </p:sp>
      <p:sp>
        <p:nvSpPr>
          <p:cNvPr id="4" name="AutoShape 2" descr="Sergio Perez driving the Oracle Red Bull Racing RB19 in the Pitlane during the Sprint Shootout ahead of the F1 Grand Prix of Azerbaijan at Baku City Circuit on April 29, 2023.">
            <a:extLst>
              <a:ext uri="{FF2B5EF4-FFF2-40B4-BE49-F238E27FC236}">
                <a16:creationId xmlns:a16="http://schemas.microsoft.com/office/drawing/2014/main" id="{F8BF32D4-130C-723D-8D35-B41206C8560A}"/>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pic>
        <p:nvPicPr>
          <p:cNvPr id="6" name="Picture 5">
            <a:extLst>
              <a:ext uri="{FF2B5EF4-FFF2-40B4-BE49-F238E27FC236}">
                <a16:creationId xmlns:a16="http://schemas.microsoft.com/office/drawing/2014/main" id="{FCEABE7C-5DD9-9868-56B7-668BD12AA864}"/>
              </a:ext>
            </a:extLst>
          </p:cNvPr>
          <p:cNvPicPr>
            <a:picLocks noChangeAspect="1"/>
          </p:cNvPicPr>
          <p:nvPr/>
        </p:nvPicPr>
        <p:blipFill>
          <a:blip r:embed="rId2"/>
          <a:stretch>
            <a:fillRect/>
          </a:stretch>
        </p:blipFill>
        <p:spPr>
          <a:xfrm>
            <a:off x="294032" y="3095372"/>
            <a:ext cx="5460894" cy="3640597"/>
          </a:xfrm>
          <a:prstGeom prst="rect">
            <a:avLst/>
          </a:prstGeom>
        </p:spPr>
      </p:pic>
      <p:pic>
        <p:nvPicPr>
          <p:cNvPr id="7" name="Picture 6">
            <a:extLst>
              <a:ext uri="{FF2B5EF4-FFF2-40B4-BE49-F238E27FC236}">
                <a16:creationId xmlns:a16="http://schemas.microsoft.com/office/drawing/2014/main" id="{A73FDE1C-BFB7-0F12-1EB3-802553583BBA}"/>
              </a:ext>
            </a:extLst>
          </p:cNvPr>
          <p:cNvPicPr>
            <a:picLocks noChangeAspect="1"/>
          </p:cNvPicPr>
          <p:nvPr/>
        </p:nvPicPr>
        <p:blipFill>
          <a:blip r:embed="rId3"/>
          <a:stretch>
            <a:fillRect/>
          </a:stretch>
        </p:blipFill>
        <p:spPr>
          <a:xfrm>
            <a:off x="4133088" y="1398278"/>
            <a:ext cx="5010912" cy="3340609"/>
          </a:xfrm>
          <a:prstGeom prst="rect">
            <a:avLst/>
          </a:prstGeom>
        </p:spPr>
      </p:pic>
      <p:sp>
        <p:nvSpPr>
          <p:cNvPr id="8" name="Content Placeholder 2">
            <a:extLst>
              <a:ext uri="{FF2B5EF4-FFF2-40B4-BE49-F238E27FC236}">
                <a16:creationId xmlns:a16="http://schemas.microsoft.com/office/drawing/2014/main" id="{1AA1B0E4-A8E3-14DF-6DE3-E697ED3EF3CE}"/>
              </a:ext>
            </a:extLst>
          </p:cNvPr>
          <p:cNvSpPr txBox="1">
            <a:spLocks/>
          </p:cNvSpPr>
          <p:nvPr/>
        </p:nvSpPr>
        <p:spPr>
          <a:xfrm>
            <a:off x="628650" y="1032001"/>
            <a:ext cx="8332470" cy="5282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1800" dirty="0">
                <a:latin typeface="Segoe UI" panose="020B0502040204020203" pitchFamily="34" charset="0"/>
                <a:cs typeface="Segoe UI" panose="020B0502040204020203" pitchFamily="34" charset="0"/>
              </a:rPr>
              <a:t>Traction is plays a huge role in F1. Tire selection, management and timing is key.</a:t>
            </a:r>
            <a:endParaRPr lang="en-SG" sz="1200" dirty="0">
              <a:latin typeface="Segoe UI" panose="020B0502040204020203" pitchFamily="34" charset="0"/>
              <a:cs typeface="Segoe UI" panose="020B0502040204020203" pitchFamily="34" charset="0"/>
            </a:endParaRPr>
          </a:p>
          <a:p>
            <a:endParaRPr lang="en-SG" sz="1800" dirty="0">
              <a:latin typeface="Segoe UI" panose="020B0502040204020203" pitchFamily="34" charset="0"/>
              <a:cs typeface="Segoe UI" panose="020B0502040204020203" pitchFamily="34" charset="0"/>
            </a:endParaRPr>
          </a:p>
          <a:p>
            <a:pPr>
              <a:buFont typeface="Wingdings" panose="05000000000000000000" pitchFamily="2" charset="2"/>
              <a:buChar char="Ø"/>
            </a:pPr>
            <a:endParaRPr lang="en-SG" sz="2000" dirty="0">
              <a:latin typeface="Segoe UI" panose="020B0502040204020203" pitchFamily="34" charset="0"/>
              <a:cs typeface="Segoe UI" panose="020B0502040204020203" pitchFamily="34" charset="0"/>
            </a:endParaRPr>
          </a:p>
          <a:p>
            <a:pPr>
              <a:buFont typeface="Wingdings" panose="05000000000000000000" pitchFamily="2" charset="2"/>
              <a:buChar char="Ø"/>
            </a:pPr>
            <a:endParaRPr lang="en-SG"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02491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0C4EF-7C5A-F961-3763-1B54C4EF3053}"/>
              </a:ext>
            </a:extLst>
          </p:cNvPr>
          <p:cNvSpPr>
            <a:spLocks noGrp="1"/>
          </p:cNvSpPr>
          <p:nvPr>
            <p:ph type="title"/>
          </p:nvPr>
        </p:nvSpPr>
        <p:spPr>
          <a:xfrm>
            <a:off x="628650" y="0"/>
            <a:ext cx="7886700" cy="1325563"/>
          </a:xfrm>
        </p:spPr>
        <p:txBody>
          <a:bodyPr>
            <a:normAutofit/>
          </a:bodyPr>
          <a:lstStyle/>
          <a:p>
            <a:r>
              <a:rPr lang="en-SG" sz="3600" dirty="0">
                <a:latin typeface="Segoe UI Semibold" panose="020B0702040204020203" pitchFamily="34" charset="0"/>
                <a:ea typeface="Segoe UI Black" panose="020B0A02040204020203" pitchFamily="34" charset="0"/>
                <a:cs typeface="Segoe UI Semibold" panose="020B0702040204020203" pitchFamily="34" charset="0"/>
              </a:rPr>
              <a:t>Background</a:t>
            </a:r>
          </a:p>
        </p:txBody>
      </p:sp>
      <p:sp>
        <p:nvSpPr>
          <p:cNvPr id="3" name="Content Placeholder 2">
            <a:extLst>
              <a:ext uri="{FF2B5EF4-FFF2-40B4-BE49-F238E27FC236}">
                <a16:creationId xmlns:a16="http://schemas.microsoft.com/office/drawing/2014/main" id="{7E7B2B48-8811-5D1C-CCEF-4EB44FDF007D}"/>
              </a:ext>
            </a:extLst>
          </p:cNvPr>
          <p:cNvSpPr>
            <a:spLocks noGrp="1"/>
          </p:cNvSpPr>
          <p:nvPr>
            <p:ph idx="1"/>
          </p:nvPr>
        </p:nvSpPr>
        <p:spPr>
          <a:xfrm>
            <a:off x="628650" y="5670073"/>
            <a:ext cx="8140446" cy="926275"/>
          </a:xfrm>
        </p:spPr>
        <p:txBody>
          <a:bodyPr>
            <a:normAutofit lnSpcReduction="10000"/>
          </a:bodyPr>
          <a:lstStyle/>
          <a:p>
            <a:pPr marL="0" indent="0">
              <a:buNone/>
            </a:pPr>
            <a:r>
              <a:rPr lang="en-SG" sz="1800" dirty="0">
                <a:latin typeface="Segoe UI" panose="020B0502040204020203" pitchFamily="34" charset="0"/>
                <a:cs typeface="Segoe UI" panose="020B0502040204020203" pitchFamily="34" charset="0"/>
              </a:rPr>
              <a:t>If its raining, traction and visibility is significantly reduced.</a:t>
            </a:r>
          </a:p>
          <a:p>
            <a:pPr marL="0" indent="0">
              <a:buNone/>
            </a:pPr>
            <a:r>
              <a:rPr lang="en-SG" sz="1800" dirty="0">
                <a:latin typeface="Segoe UI" panose="020B0502040204020203" pitchFamily="34" charset="0"/>
                <a:cs typeface="Segoe UI" panose="020B0502040204020203" pitchFamily="34" charset="0"/>
              </a:rPr>
              <a:t>Car height might need to be increase to take into account of standing water on track, reducing aerodynamics</a:t>
            </a:r>
            <a:endParaRPr lang="en-SG" sz="1200" dirty="0">
              <a:latin typeface="Segoe UI" panose="020B0502040204020203" pitchFamily="34" charset="0"/>
              <a:cs typeface="Segoe UI" panose="020B0502040204020203" pitchFamily="34" charset="0"/>
            </a:endParaRPr>
          </a:p>
          <a:p>
            <a:endParaRPr lang="en-SG" sz="1800" dirty="0">
              <a:latin typeface="Segoe UI" panose="020B0502040204020203" pitchFamily="34" charset="0"/>
              <a:cs typeface="Segoe UI" panose="020B0502040204020203" pitchFamily="34" charset="0"/>
            </a:endParaRPr>
          </a:p>
          <a:p>
            <a:pPr>
              <a:buFont typeface="Wingdings" panose="05000000000000000000" pitchFamily="2" charset="2"/>
              <a:buChar char="Ø"/>
            </a:pPr>
            <a:endParaRPr lang="en-SG" sz="2000" dirty="0">
              <a:latin typeface="Segoe UI" panose="020B0502040204020203" pitchFamily="34" charset="0"/>
              <a:cs typeface="Segoe UI" panose="020B0502040204020203" pitchFamily="34" charset="0"/>
            </a:endParaRPr>
          </a:p>
          <a:p>
            <a:pPr>
              <a:buFont typeface="Wingdings" panose="05000000000000000000" pitchFamily="2" charset="2"/>
              <a:buChar char="Ø"/>
            </a:pPr>
            <a:endParaRPr lang="en-SG" sz="2000" dirty="0">
              <a:latin typeface="Segoe UI" panose="020B0502040204020203" pitchFamily="34" charset="0"/>
              <a:cs typeface="Segoe UI" panose="020B0502040204020203" pitchFamily="34" charset="0"/>
            </a:endParaRPr>
          </a:p>
        </p:txBody>
      </p:sp>
      <p:sp>
        <p:nvSpPr>
          <p:cNvPr id="4" name="AutoShape 2" descr="Sergio Perez driving the Oracle Red Bull Racing RB19 in the Pitlane during the Sprint Shootout ahead of the F1 Grand Prix of Azerbaijan at Baku City Circuit on April 29, 2023.">
            <a:extLst>
              <a:ext uri="{FF2B5EF4-FFF2-40B4-BE49-F238E27FC236}">
                <a16:creationId xmlns:a16="http://schemas.microsoft.com/office/drawing/2014/main" id="{F8BF32D4-130C-723D-8D35-B41206C8560A}"/>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8" name="Content Placeholder 2">
            <a:extLst>
              <a:ext uri="{FF2B5EF4-FFF2-40B4-BE49-F238E27FC236}">
                <a16:creationId xmlns:a16="http://schemas.microsoft.com/office/drawing/2014/main" id="{1AA1B0E4-A8E3-14DF-6DE3-E697ED3EF3CE}"/>
              </a:ext>
            </a:extLst>
          </p:cNvPr>
          <p:cNvSpPr txBox="1">
            <a:spLocks/>
          </p:cNvSpPr>
          <p:nvPr/>
        </p:nvSpPr>
        <p:spPr>
          <a:xfrm>
            <a:off x="628650" y="982027"/>
            <a:ext cx="8387334" cy="6870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1800" dirty="0">
                <a:latin typeface="Segoe UI" panose="020B0502040204020203" pitchFamily="34" charset="0"/>
                <a:cs typeface="Segoe UI" panose="020B0502040204020203" pitchFamily="34" charset="0"/>
              </a:rPr>
              <a:t>If weather is hot, tires wears out easily, might not be able to push the car to its absolute limit, in fear of over heating:</a:t>
            </a:r>
            <a:endParaRPr lang="en-SG" sz="1200" dirty="0">
              <a:latin typeface="Segoe UI" panose="020B0502040204020203" pitchFamily="34" charset="0"/>
              <a:cs typeface="Segoe UI" panose="020B0502040204020203" pitchFamily="34" charset="0"/>
            </a:endParaRPr>
          </a:p>
          <a:p>
            <a:endParaRPr lang="en-SG" sz="1800" dirty="0">
              <a:latin typeface="Segoe UI" panose="020B0502040204020203" pitchFamily="34" charset="0"/>
              <a:cs typeface="Segoe UI" panose="020B0502040204020203" pitchFamily="34" charset="0"/>
            </a:endParaRPr>
          </a:p>
          <a:p>
            <a:pPr>
              <a:buFont typeface="Wingdings" panose="05000000000000000000" pitchFamily="2" charset="2"/>
              <a:buChar char="Ø"/>
            </a:pPr>
            <a:endParaRPr lang="en-SG" sz="2000" dirty="0">
              <a:latin typeface="Segoe UI" panose="020B0502040204020203" pitchFamily="34" charset="0"/>
              <a:cs typeface="Segoe UI" panose="020B0502040204020203" pitchFamily="34" charset="0"/>
            </a:endParaRPr>
          </a:p>
          <a:p>
            <a:pPr marL="0" indent="0">
              <a:buNone/>
            </a:pPr>
            <a:endParaRPr lang="en-SG" sz="2000"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6BB41126-0787-4D2B-0148-C57F6B6A032C}"/>
              </a:ext>
            </a:extLst>
          </p:cNvPr>
          <p:cNvPicPr>
            <a:picLocks noChangeAspect="1"/>
          </p:cNvPicPr>
          <p:nvPr/>
        </p:nvPicPr>
        <p:blipFill>
          <a:blip r:embed="rId2"/>
          <a:stretch>
            <a:fillRect/>
          </a:stretch>
        </p:blipFill>
        <p:spPr>
          <a:xfrm>
            <a:off x="3837331" y="1556004"/>
            <a:ext cx="5161788" cy="3441192"/>
          </a:xfrm>
          <a:prstGeom prst="rect">
            <a:avLst/>
          </a:prstGeom>
        </p:spPr>
      </p:pic>
      <p:pic>
        <p:nvPicPr>
          <p:cNvPr id="9" name="Picture 8">
            <a:extLst>
              <a:ext uri="{FF2B5EF4-FFF2-40B4-BE49-F238E27FC236}">
                <a16:creationId xmlns:a16="http://schemas.microsoft.com/office/drawing/2014/main" id="{A96A6AF2-4069-C1C2-C9EC-B2ADF95A1C6A}"/>
              </a:ext>
            </a:extLst>
          </p:cNvPr>
          <p:cNvPicPr>
            <a:picLocks noChangeAspect="1"/>
          </p:cNvPicPr>
          <p:nvPr/>
        </p:nvPicPr>
        <p:blipFill>
          <a:blip r:embed="rId3"/>
          <a:stretch>
            <a:fillRect/>
          </a:stretch>
        </p:blipFill>
        <p:spPr>
          <a:xfrm>
            <a:off x="144881" y="2140585"/>
            <a:ext cx="5161788" cy="3441192"/>
          </a:xfrm>
          <a:prstGeom prst="rect">
            <a:avLst/>
          </a:prstGeom>
        </p:spPr>
      </p:pic>
    </p:spTree>
    <p:extLst>
      <p:ext uri="{BB962C8B-B14F-4D97-AF65-F5344CB8AC3E}">
        <p14:creationId xmlns:p14="http://schemas.microsoft.com/office/powerpoint/2010/main" val="2661315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0C4EF-7C5A-F961-3763-1B54C4EF3053}"/>
              </a:ext>
            </a:extLst>
          </p:cNvPr>
          <p:cNvSpPr>
            <a:spLocks noGrp="1"/>
          </p:cNvSpPr>
          <p:nvPr>
            <p:ph type="title"/>
          </p:nvPr>
        </p:nvSpPr>
        <p:spPr>
          <a:xfrm>
            <a:off x="628650" y="268006"/>
            <a:ext cx="7886700" cy="576706"/>
          </a:xfrm>
        </p:spPr>
        <p:txBody>
          <a:bodyPr>
            <a:normAutofit/>
          </a:bodyPr>
          <a:lstStyle/>
          <a:p>
            <a:r>
              <a:rPr lang="en-SG" sz="2800" dirty="0">
                <a:latin typeface="Segoe UI Semibold" panose="020B0702040204020203" pitchFamily="34" charset="0"/>
                <a:ea typeface="Segoe UI Black" panose="020B0A02040204020203" pitchFamily="34" charset="0"/>
                <a:cs typeface="Segoe UI Semibold" panose="020B0702040204020203" pitchFamily="34" charset="0"/>
              </a:rPr>
              <a:t>Weather Analysis: Primary Dataset</a:t>
            </a:r>
          </a:p>
        </p:txBody>
      </p:sp>
      <p:sp>
        <p:nvSpPr>
          <p:cNvPr id="3" name="Content Placeholder 2">
            <a:extLst>
              <a:ext uri="{FF2B5EF4-FFF2-40B4-BE49-F238E27FC236}">
                <a16:creationId xmlns:a16="http://schemas.microsoft.com/office/drawing/2014/main" id="{7E7B2B48-8811-5D1C-CCEF-4EB44FDF007D}"/>
              </a:ext>
            </a:extLst>
          </p:cNvPr>
          <p:cNvSpPr>
            <a:spLocks noGrp="1"/>
          </p:cNvSpPr>
          <p:nvPr>
            <p:ph idx="1"/>
          </p:nvPr>
        </p:nvSpPr>
        <p:spPr>
          <a:xfrm>
            <a:off x="740664" y="968314"/>
            <a:ext cx="8403336" cy="851343"/>
          </a:xfrm>
        </p:spPr>
        <p:txBody>
          <a:bodyPr>
            <a:normAutofit/>
          </a:bodyPr>
          <a:lstStyle/>
          <a:p>
            <a:pPr algn="just">
              <a:buFont typeface="Wingdings" panose="05000000000000000000" pitchFamily="2" charset="2"/>
              <a:buChar char="Ø"/>
            </a:pPr>
            <a:r>
              <a:rPr lang="en-SG" sz="1800" dirty="0">
                <a:latin typeface="Segoe UI" panose="020B0502040204020203" pitchFamily="34" charset="0"/>
                <a:cs typeface="Segoe UI" panose="020B0502040204020203" pitchFamily="34" charset="0"/>
              </a:rPr>
              <a:t>Correlations in primary dataset:</a:t>
            </a:r>
          </a:p>
          <a:p>
            <a:pPr marL="457200" lvl="1" indent="0" algn="just">
              <a:buNone/>
            </a:pPr>
            <a:r>
              <a:rPr lang="en-SG" sz="1400" dirty="0">
                <a:latin typeface="Segoe UI" panose="020B0502040204020203" pitchFamily="34" charset="0"/>
                <a:cs typeface="Segoe UI" panose="020B0502040204020203" pitchFamily="34" charset="0"/>
              </a:rPr>
              <a:t>1. Monthly total rainfall vs Maximum rainfall in a day </a:t>
            </a:r>
          </a:p>
          <a:p>
            <a:pPr algn="just">
              <a:buFont typeface="Wingdings" panose="05000000000000000000" pitchFamily="2" charset="2"/>
              <a:buChar char="Ø"/>
            </a:pPr>
            <a:endParaRPr lang="en-SG" sz="1800" dirty="0">
              <a:latin typeface="Segoe UI" panose="020B0502040204020203" pitchFamily="34" charset="0"/>
              <a:cs typeface="Segoe UI" panose="020B0502040204020203" pitchFamily="34" charset="0"/>
            </a:endParaRPr>
          </a:p>
          <a:p>
            <a:pPr marL="0" indent="0">
              <a:buNone/>
            </a:pPr>
            <a:endParaRPr lang="en-SG" sz="1800" dirty="0">
              <a:latin typeface="Segoe UI" panose="020B0502040204020203" pitchFamily="34" charset="0"/>
              <a:cs typeface="Segoe UI" panose="020B0502040204020203" pitchFamily="34" charset="0"/>
            </a:endParaRPr>
          </a:p>
          <a:p>
            <a:pPr>
              <a:buFont typeface="Wingdings" panose="05000000000000000000" pitchFamily="2" charset="2"/>
              <a:buChar char="Ø"/>
            </a:pPr>
            <a:endParaRPr lang="en-SG" sz="1800" dirty="0">
              <a:latin typeface="Segoe UI" panose="020B0502040204020203" pitchFamily="34" charset="0"/>
              <a:cs typeface="Segoe UI" panose="020B0502040204020203" pitchFamily="34" charset="0"/>
            </a:endParaRPr>
          </a:p>
          <a:p>
            <a:pPr>
              <a:buFont typeface="Wingdings" panose="05000000000000000000" pitchFamily="2" charset="2"/>
              <a:buChar char="Ø"/>
            </a:pPr>
            <a:endParaRPr lang="en-SG" sz="2000" dirty="0">
              <a:latin typeface="Segoe UI" panose="020B0502040204020203" pitchFamily="34" charset="0"/>
              <a:cs typeface="Segoe UI" panose="020B0502040204020203" pitchFamily="34" charset="0"/>
            </a:endParaRPr>
          </a:p>
          <a:p>
            <a:pPr>
              <a:buFont typeface="Wingdings" panose="05000000000000000000" pitchFamily="2" charset="2"/>
              <a:buChar char="Ø"/>
            </a:pPr>
            <a:endParaRPr lang="en-SG" sz="2000" dirty="0">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45BFF5CD-C956-019B-BE81-72E2EF7E8D71}"/>
              </a:ext>
            </a:extLst>
          </p:cNvPr>
          <p:cNvPicPr>
            <a:picLocks noChangeAspect="1"/>
          </p:cNvPicPr>
          <p:nvPr/>
        </p:nvPicPr>
        <p:blipFill>
          <a:blip r:embed="rId2"/>
          <a:stretch>
            <a:fillRect/>
          </a:stretch>
        </p:blipFill>
        <p:spPr>
          <a:xfrm>
            <a:off x="1776412" y="1792224"/>
            <a:ext cx="5756575" cy="4462081"/>
          </a:xfrm>
          <a:prstGeom prst="rect">
            <a:avLst/>
          </a:prstGeom>
        </p:spPr>
      </p:pic>
    </p:spTree>
    <p:extLst>
      <p:ext uri="{BB962C8B-B14F-4D97-AF65-F5344CB8AC3E}">
        <p14:creationId xmlns:p14="http://schemas.microsoft.com/office/powerpoint/2010/main" val="250925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0C4EF-7C5A-F961-3763-1B54C4EF3053}"/>
              </a:ext>
            </a:extLst>
          </p:cNvPr>
          <p:cNvSpPr>
            <a:spLocks noGrp="1"/>
          </p:cNvSpPr>
          <p:nvPr>
            <p:ph type="title"/>
          </p:nvPr>
        </p:nvSpPr>
        <p:spPr>
          <a:xfrm>
            <a:off x="628650" y="268006"/>
            <a:ext cx="7886700" cy="576706"/>
          </a:xfrm>
        </p:spPr>
        <p:txBody>
          <a:bodyPr>
            <a:normAutofit/>
          </a:bodyPr>
          <a:lstStyle/>
          <a:p>
            <a:r>
              <a:rPr lang="en-SG" sz="2800" dirty="0">
                <a:latin typeface="Segoe UI Semibold" panose="020B0702040204020203" pitchFamily="34" charset="0"/>
                <a:ea typeface="Segoe UI Black" panose="020B0A02040204020203" pitchFamily="34" charset="0"/>
                <a:cs typeface="Segoe UI Semibold" panose="020B0702040204020203" pitchFamily="34" charset="0"/>
              </a:rPr>
              <a:t>Weather Analysis : Primary Dataset</a:t>
            </a:r>
          </a:p>
        </p:txBody>
      </p:sp>
      <p:sp>
        <p:nvSpPr>
          <p:cNvPr id="3" name="Content Placeholder 2">
            <a:extLst>
              <a:ext uri="{FF2B5EF4-FFF2-40B4-BE49-F238E27FC236}">
                <a16:creationId xmlns:a16="http://schemas.microsoft.com/office/drawing/2014/main" id="{7E7B2B48-8811-5D1C-CCEF-4EB44FDF007D}"/>
              </a:ext>
            </a:extLst>
          </p:cNvPr>
          <p:cNvSpPr>
            <a:spLocks noGrp="1"/>
          </p:cNvSpPr>
          <p:nvPr>
            <p:ph idx="1"/>
          </p:nvPr>
        </p:nvSpPr>
        <p:spPr>
          <a:xfrm>
            <a:off x="740664" y="968314"/>
            <a:ext cx="8403336" cy="851343"/>
          </a:xfrm>
        </p:spPr>
        <p:txBody>
          <a:bodyPr>
            <a:normAutofit/>
          </a:bodyPr>
          <a:lstStyle/>
          <a:p>
            <a:pPr algn="just">
              <a:buFont typeface="Wingdings" panose="05000000000000000000" pitchFamily="2" charset="2"/>
              <a:buChar char="Ø"/>
            </a:pPr>
            <a:r>
              <a:rPr lang="en-SG" sz="1800" dirty="0">
                <a:latin typeface="Segoe UI" panose="020B0502040204020203" pitchFamily="34" charset="0"/>
                <a:cs typeface="Segoe UI" panose="020B0502040204020203" pitchFamily="34" charset="0"/>
              </a:rPr>
              <a:t>Correlations in primary dataset:</a:t>
            </a:r>
          </a:p>
          <a:p>
            <a:pPr marL="457200" lvl="1" indent="0" algn="just">
              <a:buNone/>
            </a:pPr>
            <a:r>
              <a:rPr lang="en-SG" sz="1400" dirty="0">
                <a:latin typeface="Segoe UI" panose="020B0502040204020203" pitchFamily="34" charset="0"/>
                <a:cs typeface="Segoe UI" panose="020B0502040204020203" pitchFamily="34" charset="0"/>
              </a:rPr>
              <a:t>2. Monthly mean daily sunshine duration vs Number of rain days in a month </a:t>
            </a:r>
          </a:p>
          <a:p>
            <a:pPr algn="just">
              <a:buFont typeface="Wingdings" panose="05000000000000000000" pitchFamily="2" charset="2"/>
              <a:buChar char="Ø"/>
            </a:pPr>
            <a:endParaRPr lang="en-SG" sz="1800" dirty="0">
              <a:latin typeface="Segoe UI" panose="020B0502040204020203" pitchFamily="34" charset="0"/>
              <a:cs typeface="Segoe UI" panose="020B0502040204020203" pitchFamily="34" charset="0"/>
            </a:endParaRPr>
          </a:p>
          <a:p>
            <a:pPr marL="0" indent="0">
              <a:buNone/>
            </a:pPr>
            <a:endParaRPr lang="en-SG" sz="1800" dirty="0">
              <a:latin typeface="Segoe UI" panose="020B0502040204020203" pitchFamily="34" charset="0"/>
              <a:cs typeface="Segoe UI" panose="020B0502040204020203" pitchFamily="34" charset="0"/>
            </a:endParaRPr>
          </a:p>
          <a:p>
            <a:pPr>
              <a:buFont typeface="Wingdings" panose="05000000000000000000" pitchFamily="2" charset="2"/>
              <a:buChar char="Ø"/>
            </a:pPr>
            <a:endParaRPr lang="en-SG" sz="1800" dirty="0">
              <a:latin typeface="Segoe UI" panose="020B0502040204020203" pitchFamily="34" charset="0"/>
              <a:cs typeface="Segoe UI" panose="020B0502040204020203" pitchFamily="34" charset="0"/>
            </a:endParaRPr>
          </a:p>
          <a:p>
            <a:pPr>
              <a:buFont typeface="Wingdings" panose="05000000000000000000" pitchFamily="2" charset="2"/>
              <a:buChar char="Ø"/>
            </a:pPr>
            <a:endParaRPr lang="en-SG" sz="2000" dirty="0">
              <a:latin typeface="Segoe UI" panose="020B0502040204020203" pitchFamily="34" charset="0"/>
              <a:cs typeface="Segoe UI" panose="020B0502040204020203" pitchFamily="34" charset="0"/>
            </a:endParaRPr>
          </a:p>
          <a:p>
            <a:pPr>
              <a:buFont typeface="Wingdings" panose="05000000000000000000" pitchFamily="2" charset="2"/>
              <a:buChar char="Ø"/>
            </a:pPr>
            <a:endParaRPr lang="en-SG" sz="2000" dirty="0">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45BFF5CD-C956-019B-BE81-72E2EF7E8D71}"/>
              </a:ext>
            </a:extLst>
          </p:cNvPr>
          <p:cNvPicPr>
            <a:picLocks noChangeAspect="1"/>
          </p:cNvPicPr>
          <p:nvPr/>
        </p:nvPicPr>
        <p:blipFill>
          <a:blip r:embed="rId2"/>
          <a:stretch>
            <a:fillRect/>
          </a:stretch>
        </p:blipFill>
        <p:spPr>
          <a:xfrm>
            <a:off x="1776412" y="1792224"/>
            <a:ext cx="5756575" cy="4462081"/>
          </a:xfrm>
          <a:prstGeom prst="rect">
            <a:avLst/>
          </a:prstGeom>
        </p:spPr>
      </p:pic>
      <p:pic>
        <p:nvPicPr>
          <p:cNvPr id="5" name="Picture 4">
            <a:extLst>
              <a:ext uri="{FF2B5EF4-FFF2-40B4-BE49-F238E27FC236}">
                <a16:creationId xmlns:a16="http://schemas.microsoft.com/office/drawing/2014/main" id="{AA43AF43-31BA-6744-2618-D700B17CBA1C}"/>
              </a:ext>
            </a:extLst>
          </p:cNvPr>
          <p:cNvPicPr>
            <a:picLocks noChangeAspect="1"/>
          </p:cNvPicPr>
          <p:nvPr/>
        </p:nvPicPr>
        <p:blipFill>
          <a:blip r:embed="rId3"/>
          <a:stretch>
            <a:fillRect/>
          </a:stretch>
        </p:blipFill>
        <p:spPr>
          <a:xfrm>
            <a:off x="1777056" y="1792223"/>
            <a:ext cx="5755931" cy="4462081"/>
          </a:xfrm>
          <a:prstGeom prst="rect">
            <a:avLst/>
          </a:prstGeom>
        </p:spPr>
      </p:pic>
    </p:spTree>
    <p:extLst>
      <p:ext uri="{BB962C8B-B14F-4D97-AF65-F5344CB8AC3E}">
        <p14:creationId xmlns:p14="http://schemas.microsoft.com/office/powerpoint/2010/main" val="1260565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0C4EF-7C5A-F961-3763-1B54C4EF3053}"/>
              </a:ext>
            </a:extLst>
          </p:cNvPr>
          <p:cNvSpPr>
            <a:spLocks noGrp="1"/>
          </p:cNvSpPr>
          <p:nvPr>
            <p:ph type="title"/>
          </p:nvPr>
        </p:nvSpPr>
        <p:spPr>
          <a:xfrm>
            <a:off x="628650" y="268006"/>
            <a:ext cx="7886700" cy="576706"/>
          </a:xfrm>
        </p:spPr>
        <p:txBody>
          <a:bodyPr>
            <a:normAutofit/>
          </a:bodyPr>
          <a:lstStyle/>
          <a:p>
            <a:r>
              <a:rPr lang="en-SG" sz="2800" dirty="0">
                <a:latin typeface="Segoe UI Semibold" panose="020B0702040204020203" pitchFamily="34" charset="0"/>
                <a:ea typeface="Segoe UI Black" panose="020B0A02040204020203" pitchFamily="34" charset="0"/>
                <a:cs typeface="Segoe UI Semibold" panose="020B0702040204020203" pitchFamily="34" charset="0"/>
              </a:rPr>
              <a:t>Weather Analysis : Primary Dataset</a:t>
            </a:r>
          </a:p>
        </p:txBody>
      </p:sp>
      <p:sp>
        <p:nvSpPr>
          <p:cNvPr id="3" name="Content Placeholder 2">
            <a:extLst>
              <a:ext uri="{FF2B5EF4-FFF2-40B4-BE49-F238E27FC236}">
                <a16:creationId xmlns:a16="http://schemas.microsoft.com/office/drawing/2014/main" id="{7E7B2B48-8811-5D1C-CCEF-4EB44FDF007D}"/>
              </a:ext>
            </a:extLst>
          </p:cNvPr>
          <p:cNvSpPr>
            <a:spLocks noGrp="1"/>
          </p:cNvSpPr>
          <p:nvPr>
            <p:ph idx="1"/>
          </p:nvPr>
        </p:nvSpPr>
        <p:spPr>
          <a:xfrm>
            <a:off x="740664" y="968314"/>
            <a:ext cx="8403336" cy="851343"/>
          </a:xfrm>
        </p:spPr>
        <p:txBody>
          <a:bodyPr>
            <a:normAutofit/>
          </a:bodyPr>
          <a:lstStyle/>
          <a:p>
            <a:pPr algn="just">
              <a:buFont typeface="Wingdings" panose="05000000000000000000" pitchFamily="2" charset="2"/>
              <a:buChar char="Ø"/>
            </a:pPr>
            <a:r>
              <a:rPr lang="en-SG" sz="1800" dirty="0">
                <a:latin typeface="Segoe UI" panose="020B0502040204020203" pitchFamily="34" charset="0"/>
                <a:cs typeface="Segoe UI" panose="020B0502040204020203" pitchFamily="34" charset="0"/>
              </a:rPr>
              <a:t>Correlations in primary dataset:</a:t>
            </a:r>
          </a:p>
          <a:p>
            <a:pPr marL="457200" lvl="1" indent="0">
              <a:buNone/>
            </a:pPr>
            <a:r>
              <a:rPr lang="en-SG" sz="1400" dirty="0">
                <a:latin typeface="Segoe UI" panose="020B0502040204020203" pitchFamily="34" charset="0"/>
                <a:cs typeface="Segoe UI" panose="020B0502040204020203" pitchFamily="34" charset="0"/>
              </a:rPr>
              <a:t>3. Monthly mean relative humidity vs Monthly mean surface air temperature</a:t>
            </a:r>
            <a:br>
              <a:rPr lang="en-SG" sz="1400" dirty="0">
                <a:latin typeface="Segoe UI" panose="020B0502040204020203" pitchFamily="34" charset="0"/>
                <a:cs typeface="Segoe UI" panose="020B0502040204020203" pitchFamily="34" charset="0"/>
              </a:rPr>
            </a:br>
            <a:r>
              <a:rPr lang="en-SG" sz="1400" dirty="0">
                <a:latin typeface="Segoe UI" panose="020B0502040204020203" pitchFamily="34" charset="0"/>
                <a:cs typeface="Segoe UI" panose="020B0502040204020203" pitchFamily="34" charset="0"/>
              </a:rPr>
              <a:t> </a:t>
            </a:r>
          </a:p>
          <a:p>
            <a:pPr algn="just">
              <a:buFont typeface="Wingdings" panose="05000000000000000000" pitchFamily="2" charset="2"/>
              <a:buChar char="Ø"/>
            </a:pPr>
            <a:endParaRPr lang="en-SG" sz="1800" dirty="0">
              <a:latin typeface="Segoe UI" panose="020B0502040204020203" pitchFamily="34" charset="0"/>
              <a:cs typeface="Segoe UI" panose="020B0502040204020203" pitchFamily="34" charset="0"/>
            </a:endParaRPr>
          </a:p>
          <a:p>
            <a:pPr marL="0" indent="0">
              <a:buNone/>
            </a:pPr>
            <a:endParaRPr lang="en-SG" sz="1800" dirty="0">
              <a:latin typeface="Segoe UI" panose="020B0502040204020203" pitchFamily="34" charset="0"/>
              <a:cs typeface="Segoe UI" panose="020B0502040204020203" pitchFamily="34" charset="0"/>
            </a:endParaRPr>
          </a:p>
          <a:p>
            <a:pPr>
              <a:buFont typeface="Wingdings" panose="05000000000000000000" pitchFamily="2" charset="2"/>
              <a:buChar char="Ø"/>
            </a:pPr>
            <a:endParaRPr lang="en-SG" sz="1800" dirty="0">
              <a:latin typeface="Segoe UI" panose="020B0502040204020203" pitchFamily="34" charset="0"/>
              <a:cs typeface="Segoe UI" panose="020B0502040204020203" pitchFamily="34" charset="0"/>
            </a:endParaRPr>
          </a:p>
          <a:p>
            <a:pPr>
              <a:buFont typeface="Wingdings" panose="05000000000000000000" pitchFamily="2" charset="2"/>
              <a:buChar char="Ø"/>
            </a:pPr>
            <a:endParaRPr lang="en-SG" sz="2000" dirty="0">
              <a:latin typeface="Segoe UI" panose="020B0502040204020203" pitchFamily="34" charset="0"/>
              <a:cs typeface="Segoe UI" panose="020B0502040204020203" pitchFamily="34" charset="0"/>
            </a:endParaRPr>
          </a:p>
          <a:p>
            <a:pPr>
              <a:buFont typeface="Wingdings" panose="05000000000000000000" pitchFamily="2" charset="2"/>
              <a:buChar char="Ø"/>
            </a:pPr>
            <a:endParaRPr lang="en-SG" sz="2000" dirty="0">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45BFF5CD-C956-019B-BE81-72E2EF7E8D71}"/>
              </a:ext>
            </a:extLst>
          </p:cNvPr>
          <p:cNvPicPr>
            <a:picLocks noChangeAspect="1"/>
          </p:cNvPicPr>
          <p:nvPr/>
        </p:nvPicPr>
        <p:blipFill>
          <a:blip r:embed="rId2"/>
          <a:stretch>
            <a:fillRect/>
          </a:stretch>
        </p:blipFill>
        <p:spPr>
          <a:xfrm>
            <a:off x="1776412" y="1792224"/>
            <a:ext cx="5756575" cy="4462081"/>
          </a:xfrm>
          <a:prstGeom prst="rect">
            <a:avLst/>
          </a:prstGeom>
        </p:spPr>
      </p:pic>
      <p:pic>
        <p:nvPicPr>
          <p:cNvPr id="5" name="Picture 4">
            <a:extLst>
              <a:ext uri="{FF2B5EF4-FFF2-40B4-BE49-F238E27FC236}">
                <a16:creationId xmlns:a16="http://schemas.microsoft.com/office/drawing/2014/main" id="{AA43AF43-31BA-6744-2618-D700B17CBA1C}"/>
              </a:ext>
            </a:extLst>
          </p:cNvPr>
          <p:cNvPicPr>
            <a:picLocks noChangeAspect="1"/>
          </p:cNvPicPr>
          <p:nvPr/>
        </p:nvPicPr>
        <p:blipFill>
          <a:blip r:embed="rId3"/>
          <a:stretch>
            <a:fillRect/>
          </a:stretch>
        </p:blipFill>
        <p:spPr>
          <a:xfrm>
            <a:off x="1777056" y="1792223"/>
            <a:ext cx="5755931" cy="4462081"/>
          </a:xfrm>
          <a:prstGeom prst="rect">
            <a:avLst/>
          </a:prstGeom>
        </p:spPr>
      </p:pic>
      <p:pic>
        <p:nvPicPr>
          <p:cNvPr id="7" name="Picture 6">
            <a:extLst>
              <a:ext uri="{FF2B5EF4-FFF2-40B4-BE49-F238E27FC236}">
                <a16:creationId xmlns:a16="http://schemas.microsoft.com/office/drawing/2014/main" id="{6D724549-5553-66B7-630A-FA2D143D6752}"/>
              </a:ext>
            </a:extLst>
          </p:cNvPr>
          <p:cNvPicPr>
            <a:picLocks noChangeAspect="1"/>
          </p:cNvPicPr>
          <p:nvPr/>
        </p:nvPicPr>
        <p:blipFill>
          <a:blip r:embed="rId4"/>
          <a:stretch>
            <a:fillRect/>
          </a:stretch>
        </p:blipFill>
        <p:spPr>
          <a:xfrm>
            <a:off x="1776412" y="1785937"/>
            <a:ext cx="5755931" cy="4462081"/>
          </a:xfrm>
          <a:prstGeom prst="rect">
            <a:avLst/>
          </a:prstGeom>
        </p:spPr>
      </p:pic>
    </p:spTree>
    <p:extLst>
      <p:ext uri="{BB962C8B-B14F-4D97-AF65-F5344CB8AC3E}">
        <p14:creationId xmlns:p14="http://schemas.microsoft.com/office/powerpoint/2010/main" val="2765384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0C4EF-7C5A-F961-3763-1B54C4EF3053}"/>
              </a:ext>
            </a:extLst>
          </p:cNvPr>
          <p:cNvSpPr>
            <a:spLocks noGrp="1"/>
          </p:cNvSpPr>
          <p:nvPr>
            <p:ph type="title"/>
          </p:nvPr>
        </p:nvSpPr>
        <p:spPr>
          <a:xfrm>
            <a:off x="628650" y="268006"/>
            <a:ext cx="7886700" cy="576706"/>
          </a:xfrm>
        </p:spPr>
        <p:txBody>
          <a:bodyPr>
            <a:normAutofit/>
          </a:bodyPr>
          <a:lstStyle/>
          <a:p>
            <a:r>
              <a:rPr lang="en-SG" sz="2800" dirty="0">
                <a:latin typeface="Segoe UI Semibold" panose="020B0702040204020203" pitchFamily="34" charset="0"/>
                <a:ea typeface="Segoe UI Black" panose="020B0A02040204020203" pitchFamily="34" charset="0"/>
                <a:cs typeface="Segoe UI Semibold" panose="020B0702040204020203" pitchFamily="34" charset="0"/>
              </a:rPr>
              <a:t>Weather Analysis : Primary Dataset</a:t>
            </a:r>
          </a:p>
        </p:txBody>
      </p:sp>
      <p:sp>
        <p:nvSpPr>
          <p:cNvPr id="3" name="Content Placeholder 2">
            <a:extLst>
              <a:ext uri="{FF2B5EF4-FFF2-40B4-BE49-F238E27FC236}">
                <a16:creationId xmlns:a16="http://schemas.microsoft.com/office/drawing/2014/main" id="{7E7B2B48-8811-5D1C-CCEF-4EB44FDF007D}"/>
              </a:ext>
            </a:extLst>
          </p:cNvPr>
          <p:cNvSpPr>
            <a:spLocks noGrp="1"/>
          </p:cNvSpPr>
          <p:nvPr>
            <p:ph idx="1"/>
          </p:nvPr>
        </p:nvSpPr>
        <p:spPr>
          <a:xfrm>
            <a:off x="740664" y="968314"/>
            <a:ext cx="8403336" cy="851343"/>
          </a:xfrm>
        </p:spPr>
        <p:txBody>
          <a:bodyPr>
            <a:normAutofit/>
          </a:bodyPr>
          <a:lstStyle/>
          <a:p>
            <a:pPr algn="just">
              <a:buFont typeface="Wingdings" panose="05000000000000000000" pitchFamily="2" charset="2"/>
              <a:buChar char="Ø"/>
            </a:pPr>
            <a:r>
              <a:rPr lang="en-SG" sz="1800" dirty="0">
                <a:latin typeface="Segoe UI" panose="020B0502040204020203" pitchFamily="34" charset="0"/>
                <a:cs typeface="Segoe UI" panose="020B0502040204020203" pitchFamily="34" charset="0"/>
              </a:rPr>
              <a:t>Distribution of “Maximum rainfall in a day”:</a:t>
            </a:r>
          </a:p>
          <a:p>
            <a:pPr marL="457200" lvl="1" indent="0">
              <a:buNone/>
            </a:pPr>
            <a:r>
              <a:rPr lang="en-SG" sz="1400" dirty="0">
                <a:latin typeface="Segoe UI" panose="020B0502040204020203" pitchFamily="34" charset="0"/>
                <a:cs typeface="Segoe UI" panose="020B0502040204020203" pitchFamily="34" charset="0"/>
              </a:rPr>
              <a:t>Histogram of “Maximum rainfall in a day”</a:t>
            </a:r>
            <a:br>
              <a:rPr lang="en-SG" sz="1400" dirty="0">
                <a:latin typeface="Segoe UI" panose="020B0502040204020203" pitchFamily="34" charset="0"/>
                <a:cs typeface="Segoe UI" panose="020B0502040204020203" pitchFamily="34" charset="0"/>
              </a:rPr>
            </a:br>
            <a:r>
              <a:rPr lang="en-SG" sz="1400" dirty="0">
                <a:latin typeface="Segoe UI" panose="020B0502040204020203" pitchFamily="34" charset="0"/>
                <a:cs typeface="Segoe UI" panose="020B0502040204020203" pitchFamily="34" charset="0"/>
              </a:rPr>
              <a:t> </a:t>
            </a:r>
          </a:p>
          <a:p>
            <a:pPr algn="just">
              <a:buFont typeface="Wingdings" panose="05000000000000000000" pitchFamily="2" charset="2"/>
              <a:buChar char="Ø"/>
            </a:pPr>
            <a:endParaRPr lang="en-SG" sz="1800" dirty="0">
              <a:latin typeface="Segoe UI" panose="020B0502040204020203" pitchFamily="34" charset="0"/>
              <a:cs typeface="Segoe UI" panose="020B0502040204020203" pitchFamily="34" charset="0"/>
            </a:endParaRPr>
          </a:p>
          <a:p>
            <a:pPr marL="0" indent="0">
              <a:buNone/>
            </a:pPr>
            <a:endParaRPr lang="en-SG" sz="1800" dirty="0">
              <a:latin typeface="Segoe UI" panose="020B0502040204020203" pitchFamily="34" charset="0"/>
              <a:cs typeface="Segoe UI" panose="020B0502040204020203" pitchFamily="34" charset="0"/>
            </a:endParaRPr>
          </a:p>
          <a:p>
            <a:pPr>
              <a:buFont typeface="Wingdings" panose="05000000000000000000" pitchFamily="2" charset="2"/>
              <a:buChar char="Ø"/>
            </a:pPr>
            <a:endParaRPr lang="en-SG" sz="1800" dirty="0">
              <a:latin typeface="Segoe UI" panose="020B0502040204020203" pitchFamily="34" charset="0"/>
              <a:cs typeface="Segoe UI" panose="020B0502040204020203" pitchFamily="34" charset="0"/>
            </a:endParaRPr>
          </a:p>
          <a:p>
            <a:pPr>
              <a:buFont typeface="Wingdings" panose="05000000000000000000" pitchFamily="2" charset="2"/>
              <a:buChar char="Ø"/>
            </a:pPr>
            <a:endParaRPr lang="en-SG" sz="2000" dirty="0">
              <a:latin typeface="Segoe UI" panose="020B0502040204020203" pitchFamily="34" charset="0"/>
              <a:cs typeface="Segoe UI" panose="020B0502040204020203" pitchFamily="34" charset="0"/>
            </a:endParaRPr>
          </a:p>
          <a:p>
            <a:pPr>
              <a:buFont typeface="Wingdings" panose="05000000000000000000" pitchFamily="2" charset="2"/>
              <a:buChar char="Ø"/>
            </a:pPr>
            <a:endParaRPr lang="en-SG" sz="2000" dirty="0">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45BFF5CD-C956-019B-BE81-72E2EF7E8D71}"/>
              </a:ext>
            </a:extLst>
          </p:cNvPr>
          <p:cNvPicPr>
            <a:picLocks noChangeAspect="1"/>
          </p:cNvPicPr>
          <p:nvPr/>
        </p:nvPicPr>
        <p:blipFill>
          <a:blip r:embed="rId2"/>
          <a:stretch>
            <a:fillRect/>
          </a:stretch>
        </p:blipFill>
        <p:spPr>
          <a:xfrm>
            <a:off x="1776412" y="1792224"/>
            <a:ext cx="5756575" cy="4462081"/>
          </a:xfrm>
          <a:prstGeom prst="rect">
            <a:avLst/>
          </a:prstGeom>
        </p:spPr>
      </p:pic>
      <p:pic>
        <p:nvPicPr>
          <p:cNvPr id="5" name="Picture 4">
            <a:extLst>
              <a:ext uri="{FF2B5EF4-FFF2-40B4-BE49-F238E27FC236}">
                <a16:creationId xmlns:a16="http://schemas.microsoft.com/office/drawing/2014/main" id="{AA43AF43-31BA-6744-2618-D700B17CBA1C}"/>
              </a:ext>
            </a:extLst>
          </p:cNvPr>
          <p:cNvPicPr>
            <a:picLocks noChangeAspect="1"/>
          </p:cNvPicPr>
          <p:nvPr/>
        </p:nvPicPr>
        <p:blipFill>
          <a:blip r:embed="rId3"/>
          <a:stretch>
            <a:fillRect/>
          </a:stretch>
        </p:blipFill>
        <p:spPr>
          <a:xfrm>
            <a:off x="1777056" y="1792223"/>
            <a:ext cx="5755931" cy="4462081"/>
          </a:xfrm>
          <a:prstGeom prst="rect">
            <a:avLst/>
          </a:prstGeom>
        </p:spPr>
      </p:pic>
      <p:pic>
        <p:nvPicPr>
          <p:cNvPr id="7" name="Picture 6">
            <a:extLst>
              <a:ext uri="{FF2B5EF4-FFF2-40B4-BE49-F238E27FC236}">
                <a16:creationId xmlns:a16="http://schemas.microsoft.com/office/drawing/2014/main" id="{6D724549-5553-66B7-630A-FA2D143D6752}"/>
              </a:ext>
            </a:extLst>
          </p:cNvPr>
          <p:cNvPicPr>
            <a:picLocks noChangeAspect="1"/>
          </p:cNvPicPr>
          <p:nvPr/>
        </p:nvPicPr>
        <p:blipFill>
          <a:blip r:embed="rId4"/>
          <a:stretch>
            <a:fillRect/>
          </a:stretch>
        </p:blipFill>
        <p:spPr>
          <a:xfrm>
            <a:off x="1776412" y="1785937"/>
            <a:ext cx="5755931" cy="4462081"/>
          </a:xfrm>
          <a:prstGeom prst="rect">
            <a:avLst/>
          </a:prstGeom>
        </p:spPr>
      </p:pic>
      <p:pic>
        <p:nvPicPr>
          <p:cNvPr id="8" name="Picture 7">
            <a:extLst>
              <a:ext uri="{FF2B5EF4-FFF2-40B4-BE49-F238E27FC236}">
                <a16:creationId xmlns:a16="http://schemas.microsoft.com/office/drawing/2014/main" id="{F2065B68-E2C2-0E88-9256-19E2C9A53EA7}"/>
              </a:ext>
            </a:extLst>
          </p:cNvPr>
          <p:cNvPicPr>
            <a:picLocks noChangeAspect="1"/>
          </p:cNvPicPr>
          <p:nvPr/>
        </p:nvPicPr>
        <p:blipFill>
          <a:blip r:embed="rId5"/>
          <a:stretch>
            <a:fillRect/>
          </a:stretch>
        </p:blipFill>
        <p:spPr>
          <a:xfrm>
            <a:off x="1776412" y="1779649"/>
            <a:ext cx="5755931" cy="4462081"/>
          </a:xfrm>
          <a:prstGeom prst="rect">
            <a:avLst/>
          </a:prstGeom>
        </p:spPr>
      </p:pic>
    </p:spTree>
    <p:extLst>
      <p:ext uri="{BB962C8B-B14F-4D97-AF65-F5344CB8AC3E}">
        <p14:creationId xmlns:p14="http://schemas.microsoft.com/office/powerpoint/2010/main" val="213833613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162</TotalTime>
  <Words>576</Words>
  <Application>Microsoft Office PowerPoint</Application>
  <PresentationFormat>On-screen Show (4:3)</PresentationFormat>
  <Paragraphs>98</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Segoe UI</vt:lpstr>
      <vt:lpstr>Segoe UI Semibold</vt:lpstr>
      <vt:lpstr>Wingdings</vt:lpstr>
      <vt:lpstr>Office Theme</vt:lpstr>
      <vt:lpstr>Strategizing Racing Tactics for  2023 Singapore Grand Prix</vt:lpstr>
      <vt:lpstr>Problem Statement</vt:lpstr>
      <vt:lpstr>Project Objectives</vt:lpstr>
      <vt:lpstr>Background</vt:lpstr>
      <vt:lpstr>Background</vt:lpstr>
      <vt:lpstr>Weather Analysis: Primary Dataset</vt:lpstr>
      <vt:lpstr>Weather Analysis : Primary Dataset</vt:lpstr>
      <vt:lpstr>Weather Analysis : Primary Dataset</vt:lpstr>
      <vt:lpstr>Weather Analysis : Primary Dataset</vt:lpstr>
      <vt:lpstr>Weather Analysis : Primary Dataset</vt:lpstr>
      <vt:lpstr>Weather Analysis : Primary Dataset</vt:lpstr>
      <vt:lpstr>Weather Analysis : Primary Dataset</vt:lpstr>
      <vt:lpstr>Weather Analysis : Secondary Dataset</vt:lpstr>
      <vt:lpstr>Weather Analysis : Secondary Dataset</vt:lpstr>
      <vt:lpstr>Conclusion and Recommendation</vt:lpstr>
      <vt:lpstr>Key Limitations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Willson Pang</dc:creator>
  <cp:lastModifiedBy>Willson Pang</cp:lastModifiedBy>
  <cp:revision>3</cp:revision>
  <dcterms:created xsi:type="dcterms:W3CDTF">2023-05-25T13:15:32Z</dcterms:created>
  <dcterms:modified xsi:type="dcterms:W3CDTF">2023-05-25T15:58:06Z</dcterms:modified>
</cp:coreProperties>
</file>